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B00006B-0134-4F3C-8A43-9E1483C1246B}" type="datetimeFigureOut">
              <a:rPr lang="es-CL" smtClean="0"/>
              <a:t>08-04-2025</a:t>
            </a:fld>
            <a:endParaRPr lang="es-CL"/>
          </a:p>
        </p:txBody>
      </p:sp>
      <p:sp>
        <p:nvSpPr>
          <p:cNvPr id="5" name="Footer Placeholder 4"/>
          <p:cNvSpPr>
            <a:spLocks noGrp="1"/>
          </p:cNvSpPr>
          <p:nvPr>
            <p:ph type="ftr" sz="quarter" idx="11"/>
          </p:nvPr>
        </p:nvSpPr>
        <p:spPr/>
        <p:txBody>
          <a:bodyPr/>
          <a:lstStyle/>
          <a:p>
            <a:endParaRPr lang="es-C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0C8D304-BC9B-491C-8165-06EFFC4196A9}" type="slidenum">
              <a:rPr lang="es-CL" smtClean="0"/>
              <a:t>‹Nº›</a:t>
            </a:fld>
            <a:endParaRPr lang="es-CL"/>
          </a:p>
        </p:txBody>
      </p:sp>
    </p:spTree>
    <p:extLst>
      <p:ext uri="{BB962C8B-B14F-4D97-AF65-F5344CB8AC3E}">
        <p14:creationId xmlns:p14="http://schemas.microsoft.com/office/powerpoint/2010/main" val="1688014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B00006B-0134-4F3C-8A43-9E1483C1246B}" type="datetimeFigureOut">
              <a:rPr lang="es-CL" smtClean="0"/>
              <a:t>08-04-2025</a:t>
            </a:fld>
            <a:endParaRPr lang="es-CL"/>
          </a:p>
        </p:txBody>
      </p:sp>
      <p:sp>
        <p:nvSpPr>
          <p:cNvPr id="5" name="Footer Placeholder 4"/>
          <p:cNvSpPr>
            <a:spLocks noGrp="1"/>
          </p:cNvSpPr>
          <p:nvPr>
            <p:ph type="ftr" sz="quarter" idx="11"/>
          </p:nvPr>
        </p:nvSpPr>
        <p:spPr/>
        <p:txBody>
          <a:bodyPr/>
          <a:lstStyle/>
          <a:p>
            <a:endParaRPr lang="es-C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0C8D304-BC9B-491C-8165-06EFFC4196A9}" type="slidenum">
              <a:rPr lang="es-CL" smtClean="0"/>
              <a:t>‹Nº›</a:t>
            </a:fld>
            <a:endParaRPr lang="es-CL"/>
          </a:p>
        </p:txBody>
      </p:sp>
    </p:spTree>
    <p:extLst>
      <p:ext uri="{BB962C8B-B14F-4D97-AF65-F5344CB8AC3E}">
        <p14:creationId xmlns:p14="http://schemas.microsoft.com/office/powerpoint/2010/main" val="3943451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B00006B-0134-4F3C-8A43-9E1483C1246B}" type="datetimeFigureOut">
              <a:rPr lang="es-CL" smtClean="0"/>
              <a:t>08-04-2025</a:t>
            </a:fld>
            <a:endParaRPr lang="es-CL"/>
          </a:p>
        </p:txBody>
      </p:sp>
      <p:sp>
        <p:nvSpPr>
          <p:cNvPr id="5" name="Footer Placeholder 4"/>
          <p:cNvSpPr>
            <a:spLocks noGrp="1"/>
          </p:cNvSpPr>
          <p:nvPr>
            <p:ph type="ftr" sz="quarter" idx="11"/>
          </p:nvPr>
        </p:nvSpPr>
        <p:spPr/>
        <p:txBody>
          <a:bodyPr/>
          <a:lstStyle/>
          <a:p>
            <a:endParaRPr lang="es-C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0C8D304-BC9B-491C-8165-06EFFC4196A9}" type="slidenum">
              <a:rPr lang="es-CL" smtClean="0"/>
              <a:t>‹Nº›</a:t>
            </a:fld>
            <a:endParaRPr lang="es-C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21567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B00006B-0134-4F3C-8A43-9E1483C1246B}" type="datetimeFigureOut">
              <a:rPr lang="es-CL" smtClean="0"/>
              <a:t>08-04-2025</a:t>
            </a:fld>
            <a:endParaRPr lang="es-CL"/>
          </a:p>
        </p:txBody>
      </p:sp>
      <p:sp>
        <p:nvSpPr>
          <p:cNvPr id="6" name="Footer Placeholder 5"/>
          <p:cNvSpPr>
            <a:spLocks noGrp="1"/>
          </p:cNvSpPr>
          <p:nvPr>
            <p:ph type="ftr" sz="quarter" idx="11"/>
          </p:nvPr>
        </p:nvSpPr>
        <p:spPr/>
        <p:txBody>
          <a:bodyPr/>
          <a:lstStyle/>
          <a:p>
            <a:endParaRPr lang="es-C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C8D304-BC9B-491C-8165-06EFFC4196A9}" type="slidenum">
              <a:rPr lang="es-CL" smtClean="0"/>
              <a:t>‹Nº›</a:t>
            </a:fld>
            <a:endParaRPr lang="es-CL"/>
          </a:p>
        </p:txBody>
      </p:sp>
    </p:spTree>
    <p:extLst>
      <p:ext uri="{BB962C8B-B14F-4D97-AF65-F5344CB8AC3E}">
        <p14:creationId xmlns:p14="http://schemas.microsoft.com/office/powerpoint/2010/main" val="3682279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B00006B-0134-4F3C-8A43-9E1483C1246B}" type="datetimeFigureOut">
              <a:rPr lang="es-CL" smtClean="0"/>
              <a:t>08-04-2025</a:t>
            </a:fld>
            <a:endParaRPr lang="es-CL"/>
          </a:p>
        </p:txBody>
      </p:sp>
      <p:sp>
        <p:nvSpPr>
          <p:cNvPr id="6" name="Footer Placeholder 5"/>
          <p:cNvSpPr>
            <a:spLocks noGrp="1"/>
          </p:cNvSpPr>
          <p:nvPr>
            <p:ph type="ftr" sz="quarter" idx="11"/>
          </p:nvPr>
        </p:nvSpPr>
        <p:spPr/>
        <p:txBody>
          <a:bodyPr/>
          <a:lstStyle/>
          <a:p>
            <a:endParaRPr lang="es-C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C8D304-BC9B-491C-8165-06EFFC4196A9}" type="slidenum">
              <a:rPr lang="es-CL" smtClean="0"/>
              <a:t>‹Nº›</a:t>
            </a:fld>
            <a:endParaRPr lang="es-C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480108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B00006B-0134-4F3C-8A43-9E1483C1246B}" type="datetimeFigureOut">
              <a:rPr lang="es-CL" smtClean="0"/>
              <a:t>08-04-2025</a:t>
            </a:fld>
            <a:endParaRPr lang="es-CL"/>
          </a:p>
        </p:txBody>
      </p:sp>
      <p:sp>
        <p:nvSpPr>
          <p:cNvPr id="6" name="Footer Placeholder 5"/>
          <p:cNvSpPr>
            <a:spLocks noGrp="1"/>
          </p:cNvSpPr>
          <p:nvPr>
            <p:ph type="ftr" sz="quarter" idx="11"/>
          </p:nvPr>
        </p:nvSpPr>
        <p:spPr/>
        <p:txBody>
          <a:bodyPr/>
          <a:lstStyle/>
          <a:p>
            <a:endParaRPr lang="es-C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C8D304-BC9B-491C-8165-06EFFC4196A9}" type="slidenum">
              <a:rPr lang="es-CL" smtClean="0"/>
              <a:t>‹Nº›</a:t>
            </a:fld>
            <a:endParaRPr lang="es-CL"/>
          </a:p>
        </p:txBody>
      </p:sp>
    </p:spTree>
    <p:extLst>
      <p:ext uri="{BB962C8B-B14F-4D97-AF65-F5344CB8AC3E}">
        <p14:creationId xmlns:p14="http://schemas.microsoft.com/office/powerpoint/2010/main" val="2029480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B00006B-0134-4F3C-8A43-9E1483C1246B}" type="datetimeFigureOut">
              <a:rPr lang="es-CL" smtClean="0"/>
              <a:t>08-04-2025</a:t>
            </a:fld>
            <a:endParaRPr lang="es-CL"/>
          </a:p>
        </p:txBody>
      </p:sp>
      <p:sp>
        <p:nvSpPr>
          <p:cNvPr id="5" name="Footer Placeholder 4"/>
          <p:cNvSpPr>
            <a:spLocks noGrp="1"/>
          </p:cNvSpPr>
          <p:nvPr>
            <p:ph type="ftr" sz="quarter" idx="11"/>
          </p:nvPr>
        </p:nvSpPr>
        <p:spPr/>
        <p:txBody>
          <a:bodyPr/>
          <a:lstStyle/>
          <a:p>
            <a:endParaRPr lang="es-C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C8D304-BC9B-491C-8165-06EFFC4196A9}" type="slidenum">
              <a:rPr lang="es-CL" smtClean="0"/>
              <a:t>‹Nº›</a:t>
            </a:fld>
            <a:endParaRPr lang="es-CL"/>
          </a:p>
        </p:txBody>
      </p:sp>
    </p:spTree>
    <p:extLst>
      <p:ext uri="{BB962C8B-B14F-4D97-AF65-F5344CB8AC3E}">
        <p14:creationId xmlns:p14="http://schemas.microsoft.com/office/powerpoint/2010/main" val="18143640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B00006B-0134-4F3C-8A43-9E1483C1246B}" type="datetimeFigureOut">
              <a:rPr lang="es-CL" smtClean="0"/>
              <a:t>08-04-2025</a:t>
            </a:fld>
            <a:endParaRPr lang="es-CL"/>
          </a:p>
        </p:txBody>
      </p:sp>
      <p:sp>
        <p:nvSpPr>
          <p:cNvPr id="5" name="Footer Placeholder 4"/>
          <p:cNvSpPr>
            <a:spLocks noGrp="1"/>
          </p:cNvSpPr>
          <p:nvPr>
            <p:ph type="ftr" sz="quarter" idx="11"/>
          </p:nvPr>
        </p:nvSpPr>
        <p:spPr/>
        <p:txBody>
          <a:bodyPr/>
          <a:lstStyle/>
          <a:p>
            <a:endParaRPr lang="es-C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C8D304-BC9B-491C-8165-06EFFC4196A9}" type="slidenum">
              <a:rPr lang="es-CL" smtClean="0"/>
              <a:t>‹Nº›</a:t>
            </a:fld>
            <a:endParaRPr lang="es-CL"/>
          </a:p>
        </p:txBody>
      </p:sp>
    </p:spTree>
    <p:extLst>
      <p:ext uri="{BB962C8B-B14F-4D97-AF65-F5344CB8AC3E}">
        <p14:creationId xmlns:p14="http://schemas.microsoft.com/office/powerpoint/2010/main" val="3064528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B00006B-0134-4F3C-8A43-9E1483C1246B}" type="datetimeFigureOut">
              <a:rPr lang="es-CL" smtClean="0"/>
              <a:t>08-04-2025</a:t>
            </a:fld>
            <a:endParaRPr lang="es-CL"/>
          </a:p>
        </p:txBody>
      </p:sp>
      <p:sp>
        <p:nvSpPr>
          <p:cNvPr id="5" name="Footer Placeholder 4"/>
          <p:cNvSpPr>
            <a:spLocks noGrp="1"/>
          </p:cNvSpPr>
          <p:nvPr>
            <p:ph type="ftr" sz="quarter" idx="11"/>
          </p:nvPr>
        </p:nvSpPr>
        <p:spPr/>
        <p:txBody>
          <a:bodyPr/>
          <a:lstStyle/>
          <a:p>
            <a:endParaRPr lang="es-C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C8D304-BC9B-491C-8165-06EFFC4196A9}" type="slidenum">
              <a:rPr lang="es-CL" smtClean="0"/>
              <a:t>‹Nº›</a:t>
            </a:fld>
            <a:endParaRPr lang="es-CL"/>
          </a:p>
        </p:txBody>
      </p:sp>
    </p:spTree>
    <p:extLst>
      <p:ext uri="{BB962C8B-B14F-4D97-AF65-F5344CB8AC3E}">
        <p14:creationId xmlns:p14="http://schemas.microsoft.com/office/powerpoint/2010/main" val="1868676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B00006B-0134-4F3C-8A43-9E1483C1246B}" type="datetimeFigureOut">
              <a:rPr lang="es-CL" smtClean="0"/>
              <a:t>08-04-2025</a:t>
            </a:fld>
            <a:endParaRPr lang="es-CL"/>
          </a:p>
        </p:txBody>
      </p:sp>
      <p:sp>
        <p:nvSpPr>
          <p:cNvPr id="5" name="Footer Placeholder 4"/>
          <p:cNvSpPr>
            <a:spLocks noGrp="1"/>
          </p:cNvSpPr>
          <p:nvPr>
            <p:ph type="ftr" sz="quarter" idx="11"/>
          </p:nvPr>
        </p:nvSpPr>
        <p:spPr/>
        <p:txBody>
          <a:bodyPr/>
          <a:lstStyle/>
          <a:p>
            <a:endParaRPr lang="es-C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0C8D304-BC9B-491C-8165-06EFFC4196A9}" type="slidenum">
              <a:rPr lang="es-CL" smtClean="0"/>
              <a:t>‹Nº›</a:t>
            </a:fld>
            <a:endParaRPr lang="es-CL"/>
          </a:p>
        </p:txBody>
      </p:sp>
    </p:spTree>
    <p:extLst>
      <p:ext uri="{BB962C8B-B14F-4D97-AF65-F5344CB8AC3E}">
        <p14:creationId xmlns:p14="http://schemas.microsoft.com/office/powerpoint/2010/main" val="13616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B00006B-0134-4F3C-8A43-9E1483C1246B}" type="datetimeFigureOut">
              <a:rPr lang="es-CL" smtClean="0"/>
              <a:t>08-04-2025</a:t>
            </a:fld>
            <a:endParaRPr lang="es-CL"/>
          </a:p>
        </p:txBody>
      </p:sp>
      <p:sp>
        <p:nvSpPr>
          <p:cNvPr id="6" name="Footer Placeholder 5"/>
          <p:cNvSpPr>
            <a:spLocks noGrp="1"/>
          </p:cNvSpPr>
          <p:nvPr>
            <p:ph type="ftr" sz="quarter" idx="11"/>
          </p:nvPr>
        </p:nvSpPr>
        <p:spPr/>
        <p:txBody>
          <a:bodyPr/>
          <a:lstStyle/>
          <a:p>
            <a:endParaRPr lang="es-C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0C8D304-BC9B-491C-8165-06EFFC4196A9}" type="slidenum">
              <a:rPr lang="es-CL" smtClean="0"/>
              <a:t>‹Nº›</a:t>
            </a:fld>
            <a:endParaRPr lang="es-CL"/>
          </a:p>
        </p:txBody>
      </p:sp>
    </p:spTree>
    <p:extLst>
      <p:ext uri="{BB962C8B-B14F-4D97-AF65-F5344CB8AC3E}">
        <p14:creationId xmlns:p14="http://schemas.microsoft.com/office/powerpoint/2010/main" val="1663748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B00006B-0134-4F3C-8A43-9E1483C1246B}" type="datetimeFigureOut">
              <a:rPr lang="es-CL" smtClean="0"/>
              <a:t>08-04-2025</a:t>
            </a:fld>
            <a:endParaRPr lang="es-CL"/>
          </a:p>
        </p:txBody>
      </p:sp>
      <p:sp>
        <p:nvSpPr>
          <p:cNvPr id="8" name="Footer Placeholder 7"/>
          <p:cNvSpPr>
            <a:spLocks noGrp="1"/>
          </p:cNvSpPr>
          <p:nvPr>
            <p:ph type="ftr" sz="quarter" idx="11"/>
          </p:nvPr>
        </p:nvSpPr>
        <p:spPr/>
        <p:txBody>
          <a:bodyPr/>
          <a:lstStyle/>
          <a:p>
            <a:endParaRPr lang="es-C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0C8D304-BC9B-491C-8165-06EFFC4196A9}" type="slidenum">
              <a:rPr lang="es-CL" smtClean="0"/>
              <a:t>‹Nº›</a:t>
            </a:fld>
            <a:endParaRPr lang="es-CL"/>
          </a:p>
        </p:txBody>
      </p:sp>
    </p:spTree>
    <p:extLst>
      <p:ext uri="{BB962C8B-B14F-4D97-AF65-F5344CB8AC3E}">
        <p14:creationId xmlns:p14="http://schemas.microsoft.com/office/powerpoint/2010/main" val="1961610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B00006B-0134-4F3C-8A43-9E1483C1246B}" type="datetimeFigureOut">
              <a:rPr lang="es-CL" smtClean="0"/>
              <a:t>08-04-2025</a:t>
            </a:fld>
            <a:endParaRPr lang="es-CL"/>
          </a:p>
        </p:txBody>
      </p:sp>
      <p:sp>
        <p:nvSpPr>
          <p:cNvPr id="4" name="Footer Placeholder 3"/>
          <p:cNvSpPr>
            <a:spLocks noGrp="1"/>
          </p:cNvSpPr>
          <p:nvPr>
            <p:ph type="ftr" sz="quarter" idx="11"/>
          </p:nvPr>
        </p:nvSpPr>
        <p:spPr/>
        <p:txBody>
          <a:bodyPr/>
          <a:lstStyle/>
          <a:p>
            <a:endParaRPr lang="es-C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0C8D304-BC9B-491C-8165-06EFFC4196A9}" type="slidenum">
              <a:rPr lang="es-CL" smtClean="0"/>
              <a:t>‹Nº›</a:t>
            </a:fld>
            <a:endParaRPr lang="es-CL"/>
          </a:p>
        </p:txBody>
      </p:sp>
    </p:spTree>
    <p:extLst>
      <p:ext uri="{BB962C8B-B14F-4D97-AF65-F5344CB8AC3E}">
        <p14:creationId xmlns:p14="http://schemas.microsoft.com/office/powerpoint/2010/main" val="967946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0006B-0134-4F3C-8A43-9E1483C1246B}" type="datetimeFigureOut">
              <a:rPr lang="es-CL" smtClean="0"/>
              <a:t>08-04-2025</a:t>
            </a:fld>
            <a:endParaRPr lang="es-CL"/>
          </a:p>
        </p:txBody>
      </p:sp>
      <p:sp>
        <p:nvSpPr>
          <p:cNvPr id="3" name="Footer Placeholder 2"/>
          <p:cNvSpPr>
            <a:spLocks noGrp="1"/>
          </p:cNvSpPr>
          <p:nvPr>
            <p:ph type="ftr" sz="quarter" idx="11"/>
          </p:nvPr>
        </p:nvSpPr>
        <p:spPr/>
        <p:txBody>
          <a:bodyPr/>
          <a:lstStyle/>
          <a:p>
            <a:endParaRPr lang="es-C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0C8D304-BC9B-491C-8165-06EFFC4196A9}" type="slidenum">
              <a:rPr lang="es-CL" smtClean="0"/>
              <a:t>‹Nº›</a:t>
            </a:fld>
            <a:endParaRPr lang="es-CL"/>
          </a:p>
        </p:txBody>
      </p:sp>
    </p:spTree>
    <p:extLst>
      <p:ext uri="{BB962C8B-B14F-4D97-AF65-F5344CB8AC3E}">
        <p14:creationId xmlns:p14="http://schemas.microsoft.com/office/powerpoint/2010/main" val="2501554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BB00006B-0134-4F3C-8A43-9E1483C1246B}" type="datetimeFigureOut">
              <a:rPr lang="es-CL" smtClean="0"/>
              <a:t>08-04-2025</a:t>
            </a:fld>
            <a:endParaRPr lang="es-CL"/>
          </a:p>
        </p:txBody>
      </p:sp>
      <p:sp>
        <p:nvSpPr>
          <p:cNvPr id="6" name="Footer Placeholder 5"/>
          <p:cNvSpPr>
            <a:spLocks noGrp="1"/>
          </p:cNvSpPr>
          <p:nvPr>
            <p:ph type="ftr" sz="quarter" idx="11"/>
          </p:nvPr>
        </p:nvSpPr>
        <p:spPr/>
        <p:txBody>
          <a:bodyPr/>
          <a:lstStyle/>
          <a:p>
            <a:endParaRPr lang="es-C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0C8D304-BC9B-491C-8165-06EFFC4196A9}" type="slidenum">
              <a:rPr lang="es-CL" smtClean="0"/>
              <a:t>‹Nº›</a:t>
            </a:fld>
            <a:endParaRPr lang="es-CL"/>
          </a:p>
        </p:txBody>
      </p:sp>
    </p:spTree>
    <p:extLst>
      <p:ext uri="{BB962C8B-B14F-4D97-AF65-F5344CB8AC3E}">
        <p14:creationId xmlns:p14="http://schemas.microsoft.com/office/powerpoint/2010/main" val="4283833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BB00006B-0134-4F3C-8A43-9E1483C1246B}" type="datetimeFigureOut">
              <a:rPr lang="es-CL" smtClean="0"/>
              <a:t>08-04-2025</a:t>
            </a:fld>
            <a:endParaRPr lang="es-CL"/>
          </a:p>
        </p:txBody>
      </p:sp>
      <p:sp>
        <p:nvSpPr>
          <p:cNvPr id="6" name="Footer Placeholder 5"/>
          <p:cNvSpPr>
            <a:spLocks noGrp="1"/>
          </p:cNvSpPr>
          <p:nvPr>
            <p:ph type="ftr" sz="quarter" idx="11"/>
          </p:nvPr>
        </p:nvSpPr>
        <p:spPr/>
        <p:txBody>
          <a:bodyPr/>
          <a:lstStyle/>
          <a:p>
            <a:endParaRPr lang="es-C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C8D304-BC9B-491C-8165-06EFFC4196A9}" type="slidenum">
              <a:rPr lang="es-CL" smtClean="0"/>
              <a:t>‹Nº›</a:t>
            </a:fld>
            <a:endParaRPr lang="es-CL"/>
          </a:p>
        </p:txBody>
      </p:sp>
    </p:spTree>
    <p:extLst>
      <p:ext uri="{BB962C8B-B14F-4D97-AF65-F5344CB8AC3E}">
        <p14:creationId xmlns:p14="http://schemas.microsoft.com/office/powerpoint/2010/main" val="3764790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B00006B-0134-4F3C-8A43-9E1483C1246B}" type="datetimeFigureOut">
              <a:rPr lang="es-CL" smtClean="0"/>
              <a:t>08-04-2025</a:t>
            </a:fld>
            <a:endParaRPr lang="es-C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L"/>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0C8D304-BC9B-491C-8165-06EFFC4196A9}" type="slidenum">
              <a:rPr lang="es-CL" smtClean="0"/>
              <a:t>‹Nº›</a:t>
            </a:fld>
            <a:endParaRPr lang="es-CL"/>
          </a:p>
        </p:txBody>
      </p:sp>
    </p:spTree>
    <p:extLst>
      <p:ext uri="{BB962C8B-B14F-4D97-AF65-F5344CB8AC3E}">
        <p14:creationId xmlns:p14="http://schemas.microsoft.com/office/powerpoint/2010/main" val="8148978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EC4A0E-D00F-4D2F-9027-DB05236AA872}"/>
              </a:ext>
            </a:extLst>
          </p:cNvPr>
          <p:cNvSpPr>
            <a:spLocks noGrp="1"/>
          </p:cNvSpPr>
          <p:nvPr>
            <p:ph type="ctrTitle"/>
          </p:nvPr>
        </p:nvSpPr>
        <p:spPr>
          <a:xfrm>
            <a:off x="2589212" y="954338"/>
            <a:ext cx="8915399" cy="2262781"/>
          </a:xfrm>
        </p:spPr>
        <p:txBody>
          <a:bodyPr>
            <a:normAutofit/>
          </a:bodyPr>
          <a:lstStyle/>
          <a:p>
            <a:pPr algn="r"/>
            <a:r>
              <a:rPr lang="it-IT" sz="2800" b="1" dirty="0">
                <a:solidFill>
                  <a:srgbClr val="002060"/>
                </a:solidFill>
                <a:latin typeface="Arial" panose="020B0604020202020204" pitchFamily="34" charset="0"/>
                <a:cs typeface="Arial" panose="020B0604020202020204" pitchFamily="34" charset="0"/>
              </a:rPr>
              <a:t>Le sfide dell'educazione di bambini e adolescenti con disabilità</a:t>
            </a:r>
            <a:br>
              <a:rPr lang="fr-FR" sz="2800" b="1" dirty="0">
                <a:solidFill>
                  <a:srgbClr val="002060"/>
                </a:solidFill>
                <a:latin typeface="Arial" panose="020B0604020202020204" pitchFamily="34" charset="0"/>
                <a:cs typeface="Arial" panose="020B0604020202020204" pitchFamily="34" charset="0"/>
              </a:rPr>
            </a:br>
            <a:r>
              <a:rPr lang="fr-FR" sz="2800" b="1" dirty="0">
                <a:solidFill>
                  <a:srgbClr val="C00000"/>
                </a:solidFill>
                <a:latin typeface="Arial" panose="020B0604020202020204" pitchFamily="34" charset="0"/>
                <a:cs typeface="Arial" panose="020B0604020202020204" pitchFamily="34" charset="0"/>
              </a:rPr>
              <a:t>Los </a:t>
            </a:r>
            <a:r>
              <a:rPr lang="fr-FR" sz="2800" b="1" dirty="0" err="1">
                <a:solidFill>
                  <a:srgbClr val="C00000"/>
                </a:solidFill>
                <a:latin typeface="Arial" panose="020B0604020202020204" pitchFamily="34" charset="0"/>
                <a:cs typeface="Arial" panose="020B0604020202020204" pitchFamily="34" charset="0"/>
              </a:rPr>
              <a:t>desafíos</a:t>
            </a:r>
            <a:r>
              <a:rPr lang="fr-FR" sz="2800" b="1" dirty="0">
                <a:solidFill>
                  <a:srgbClr val="C00000"/>
                </a:solidFill>
                <a:latin typeface="Arial" panose="020B0604020202020204" pitchFamily="34" charset="0"/>
                <a:cs typeface="Arial" panose="020B0604020202020204" pitchFamily="34" charset="0"/>
              </a:rPr>
              <a:t> de la </a:t>
            </a:r>
            <a:r>
              <a:rPr lang="fr-FR" sz="2800" b="1" dirty="0" err="1">
                <a:solidFill>
                  <a:srgbClr val="C00000"/>
                </a:solidFill>
                <a:latin typeface="Arial" panose="020B0604020202020204" pitchFamily="34" charset="0"/>
                <a:cs typeface="Arial" panose="020B0604020202020204" pitchFamily="34" charset="0"/>
              </a:rPr>
              <a:t>educación</a:t>
            </a:r>
            <a:r>
              <a:rPr lang="fr-FR" sz="2800" b="1" dirty="0">
                <a:solidFill>
                  <a:srgbClr val="C00000"/>
                </a:solidFill>
                <a:latin typeface="Arial" panose="020B0604020202020204" pitchFamily="34" charset="0"/>
                <a:cs typeface="Arial" panose="020B0604020202020204" pitchFamily="34" charset="0"/>
              </a:rPr>
              <a:t> de </a:t>
            </a:r>
            <a:r>
              <a:rPr lang="fr-FR" sz="2800" b="1" dirty="0" err="1">
                <a:solidFill>
                  <a:srgbClr val="C00000"/>
                </a:solidFill>
                <a:latin typeface="Arial" panose="020B0604020202020204" pitchFamily="34" charset="0"/>
                <a:cs typeface="Arial" panose="020B0604020202020204" pitchFamily="34" charset="0"/>
              </a:rPr>
              <a:t>niños</a:t>
            </a:r>
            <a:r>
              <a:rPr lang="fr-FR" sz="2800" b="1" dirty="0">
                <a:solidFill>
                  <a:srgbClr val="C00000"/>
                </a:solidFill>
                <a:latin typeface="Arial" panose="020B0604020202020204" pitchFamily="34" charset="0"/>
                <a:cs typeface="Arial" panose="020B0604020202020204" pitchFamily="34" charset="0"/>
              </a:rPr>
              <a:t>(as) y adolescentes </a:t>
            </a:r>
            <a:r>
              <a:rPr lang="fr-FR" sz="2800" b="1" dirty="0" err="1">
                <a:solidFill>
                  <a:srgbClr val="C00000"/>
                </a:solidFill>
                <a:latin typeface="Arial" panose="020B0604020202020204" pitchFamily="34" charset="0"/>
                <a:cs typeface="Arial" panose="020B0604020202020204" pitchFamily="34" charset="0"/>
              </a:rPr>
              <a:t>discapacitados</a:t>
            </a:r>
            <a:r>
              <a:rPr lang="fr-FR" sz="2800" b="1" dirty="0">
                <a:solidFill>
                  <a:srgbClr val="C00000"/>
                </a:solidFill>
                <a:latin typeface="Arial" panose="020B0604020202020204" pitchFamily="34" charset="0"/>
                <a:cs typeface="Arial" panose="020B0604020202020204" pitchFamily="34" charset="0"/>
              </a:rPr>
              <a:t> </a:t>
            </a:r>
            <a:endParaRPr lang="es-CL" sz="2800" b="1" dirty="0">
              <a:solidFill>
                <a:srgbClr val="C00000"/>
              </a:solidFill>
              <a:latin typeface="Arial" panose="020B0604020202020204" pitchFamily="34" charset="0"/>
              <a:cs typeface="Arial" panose="020B0604020202020204" pitchFamily="34" charset="0"/>
            </a:endParaRPr>
          </a:p>
        </p:txBody>
      </p:sp>
      <p:sp>
        <p:nvSpPr>
          <p:cNvPr id="3" name="Subtítulo 2">
            <a:extLst>
              <a:ext uri="{FF2B5EF4-FFF2-40B4-BE49-F238E27FC236}">
                <a16:creationId xmlns:a16="http://schemas.microsoft.com/office/drawing/2014/main" id="{8D43454C-66B0-40E2-9C7A-CAF59D7432E2}"/>
              </a:ext>
            </a:extLst>
          </p:cNvPr>
          <p:cNvSpPr>
            <a:spLocks noGrp="1"/>
          </p:cNvSpPr>
          <p:nvPr>
            <p:ph type="subTitle" idx="1"/>
          </p:nvPr>
        </p:nvSpPr>
        <p:spPr>
          <a:xfrm>
            <a:off x="2589211" y="4285010"/>
            <a:ext cx="8915399" cy="1618652"/>
          </a:xfrm>
        </p:spPr>
        <p:txBody>
          <a:bodyPr>
            <a:normAutofit/>
          </a:bodyPr>
          <a:lstStyle/>
          <a:p>
            <a:pPr algn="r"/>
            <a:r>
              <a:rPr lang="es-CL" b="1" dirty="0">
                <a:solidFill>
                  <a:srgbClr val="C00000"/>
                </a:solidFill>
              </a:rPr>
              <a:t>Dr. Mario Sandoval</a:t>
            </a:r>
          </a:p>
          <a:p>
            <a:pPr algn="r"/>
            <a:r>
              <a:rPr lang="es-CL" b="1" dirty="0">
                <a:solidFill>
                  <a:srgbClr val="002060"/>
                </a:solidFill>
              </a:rPr>
              <a:t>Coordinador para América Latina</a:t>
            </a:r>
          </a:p>
          <a:p>
            <a:pPr algn="r"/>
            <a:r>
              <a:rPr lang="es-CL" b="1" dirty="0" err="1">
                <a:solidFill>
                  <a:srgbClr val="C00000"/>
                </a:solidFill>
              </a:rPr>
              <a:t>Coordinatore</a:t>
            </a:r>
            <a:r>
              <a:rPr lang="es-CL" b="1" dirty="0">
                <a:solidFill>
                  <a:srgbClr val="C00000"/>
                </a:solidFill>
              </a:rPr>
              <a:t> per </a:t>
            </a:r>
            <a:r>
              <a:rPr lang="es-CL" b="1" dirty="0" err="1">
                <a:solidFill>
                  <a:srgbClr val="C00000"/>
                </a:solidFill>
              </a:rPr>
              <a:t>l'America</a:t>
            </a:r>
            <a:r>
              <a:rPr lang="es-CL" b="1" dirty="0">
                <a:solidFill>
                  <a:srgbClr val="C00000"/>
                </a:solidFill>
              </a:rPr>
              <a:t> Latina</a:t>
            </a:r>
          </a:p>
          <a:p>
            <a:pPr algn="r"/>
            <a:r>
              <a:rPr lang="es-CL" b="1" dirty="0">
                <a:solidFill>
                  <a:srgbClr val="002060"/>
                </a:solidFill>
              </a:rPr>
              <a:t>UMEC/WUCT</a:t>
            </a:r>
          </a:p>
        </p:txBody>
      </p:sp>
    </p:spTree>
    <p:extLst>
      <p:ext uri="{BB962C8B-B14F-4D97-AF65-F5344CB8AC3E}">
        <p14:creationId xmlns:p14="http://schemas.microsoft.com/office/powerpoint/2010/main" val="1746172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DFC05E-A53C-4D7F-8A78-D6D0FD33452A}"/>
              </a:ext>
            </a:extLst>
          </p:cNvPr>
          <p:cNvSpPr>
            <a:spLocks noGrp="1"/>
          </p:cNvSpPr>
          <p:nvPr>
            <p:ph type="title"/>
          </p:nvPr>
        </p:nvSpPr>
        <p:spPr>
          <a:xfrm>
            <a:off x="1640157" y="454855"/>
            <a:ext cx="9864456" cy="1021810"/>
          </a:xfrm>
          <a:solidFill>
            <a:schemeClr val="bg1">
              <a:lumMod val="85000"/>
            </a:schemeClr>
          </a:solidFill>
          <a:ln>
            <a:solidFill>
              <a:srgbClr val="FF0000"/>
            </a:solidFill>
          </a:ln>
        </p:spPr>
        <p:txBody>
          <a:bodyPr>
            <a:normAutofit fontScale="90000"/>
          </a:bodyPr>
          <a:lstStyle/>
          <a:p>
            <a:pPr algn="ctr"/>
            <a:r>
              <a:rPr lang="es-CL" sz="3200" b="1" dirty="0">
                <a:solidFill>
                  <a:srgbClr val="002060"/>
                </a:solidFill>
                <a:latin typeface="Arial" panose="020B0604020202020204" pitchFamily="34" charset="0"/>
                <a:cs typeface="Arial" panose="020B0604020202020204" pitchFamily="34" charset="0"/>
              </a:rPr>
              <a:t>CONCLUSIONE</a:t>
            </a:r>
            <a:br>
              <a:rPr lang="es-CL" sz="3200" b="1" dirty="0">
                <a:solidFill>
                  <a:srgbClr val="002060"/>
                </a:solidFill>
                <a:latin typeface="Arial" panose="020B0604020202020204" pitchFamily="34" charset="0"/>
                <a:cs typeface="Arial" panose="020B0604020202020204" pitchFamily="34" charset="0"/>
              </a:rPr>
            </a:br>
            <a:r>
              <a:rPr lang="es-CL" sz="3200" b="1" dirty="0">
                <a:solidFill>
                  <a:srgbClr val="C00000"/>
                </a:solidFill>
                <a:latin typeface="Arial" panose="020B0604020202020204" pitchFamily="34" charset="0"/>
                <a:cs typeface="Arial" panose="020B0604020202020204" pitchFamily="34" charset="0"/>
              </a:rPr>
              <a:t>Conclusión</a:t>
            </a:r>
          </a:p>
        </p:txBody>
      </p:sp>
      <p:sp>
        <p:nvSpPr>
          <p:cNvPr id="3" name="Marcador de contenido 2">
            <a:extLst>
              <a:ext uri="{FF2B5EF4-FFF2-40B4-BE49-F238E27FC236}">
                <a16:creationId xmlns:a16="http://schemas.microsoft.com/office/drawing/2014/main" id="{8B1F5DAF-9A00-4261-AEEB-33D2F35D7BBF}"/>
              </a:ext>
            </a:extLst>
          </p:cNvPr>
          <p:cNvSpPr>
            <a:spLocks noGrp="1"/>
          </p:cNvSpPr>
          <p:nvPr>
            <p:ph idx="1"/>
          </p:nvPr>
        </p:nvSpPr>
        <p:spPr>
          <a:xfrm>
            <a:off x="1640157" y="2133600"/>
            <a:ext cx="4760644" cy="4267200"/>
          </a:xfrm>
          <a:solidFill>
            <a:schemeClr val="accent2">
              <a:lumMod val="20000"/>
              <a:lumOff val="80000"/>
            </a:schemeClr>
          </a:solidFill>
          <a:ln>
            <a:solidFill>
              <a:srgbClr val="002060"/>
            </a:solidFill>
          </a:ln>
        </p:spPr>
        <p:txBody>
          <a:bodyPr>
            <a:normAutofit fontScale="85000" lnSpcReduction="10000"/>
          </a:bodyPr>
          <a:lstStyle/>
          <a:p>
            <a:pPr marL="0" indent="0" algn="ctr">
              <a:buNone/>
            </a:pPr>
            <a:r>
              <a:rPr lang="it-IT" sz="2400" dirty="0">
                <a:solidFill>
                  <a:srgbClr val="002060"/>
                </a:solidFill>
                <a:latin typeface="Arial" panose="020B0604020202020204" pitchFamily="34" charset="0"/>
                <a:cs typeface="Arial" panose="020B0604020202020204" pitchFamily="34" charset="0"/>
              </a:rPr>
              <a:t>Le sfide dell'educazione dei bambini con disabilità sono molte e complesse, ma rappresentano anche un'opportunità per trasformare il sistema educativo in un sistema più inclusivo ed equo. Il superamento di questi ostacoli richiede un impegno condiviso da parte della società, delle istituzioni educative, degli educatori, delle famiglie e degli stessi studenti. Solo attraverso la collaborazione e lo sforzo collettivo possiamo garantire a tutti i bambini, indipendentemente dalle loro condizioni, pari opportunità di apprendimento e sviluppo.</a:t>
            </a:r>
            <a:endParaRPr lang="es-CL" sz="2400" dirty="0">
              <a:solidFill>
                <a:srgbClr val="002060"/>
              </a:solidFill>
              <a:latin typeface="Arial" panose="020B0604020202020204" pitchFamily="34" charset="0"/>
              <a:cs typeface="Arial" panose="020B0604020202020204" pitchFamily="34" charset="0"/>
            </a:endParaRPr>
          </a:p>
        </p:txBody>
      </p:sp>
      <p:sp>
        <p:nvSpPr>
          <p:cNvPr id="4" name="Marcador de contenido 2">
            <a:extLst>
              <a:ext uri="{FF2B5EF4-FFF2-40B4-BE49-F238E27FC236}">
                <a16:creationId xmlns:a16="http://schemas.microsoft.com/office/drawing/2014/main" id="{81F8ED6F-24FB-4AE0-ACEE-F8447F40979B}"/>
              </a:ext>
            </a:extLst>
          </p:cNvPr>
          <p:cNvSpPr txBox="1">
            <a:spLocks/>
          </p:cNvSpPr>
          <p:nvPr/>
        </p:nvSpPr>
        <p:spPr>
          <a:xfrm>
            <a:off x="6743968" y="2135945"/>
            <a:ext cx="4760644" cy="4267200"/>
          </a:xfrm>
          <a:prstGeom prst="rect">
            <a:avLst/>
          </a:prstGeom>
          <a:solidFill>
            <a:schemeClr val="accent6">
              <a:lumMod val="40000"/>
              <a:lumOff val="60000"/>
            </a:schemeClr>
          </a:solidFill>
          <a:ln>
            <a:solidFill>
              <a:srgbClr val="002060"/>
            </a:solidFill>
          </a:ln>
        </p:spPr>
        <p:txBody>
          <a:bodyPr vert="horz" lIns="91440" tIns="45720" rIns="91440" bIns="45720" rtlCol="0">
            <a:normAutofit fontScale="77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fr-FR" sz="2400" dirty="0">
                <a:solidFill>
                  <a:srgbClr val="002060"/>
                </a:solidFill>
                <a:latin typeface="Arial" panose="020B0604020202020204" pitchFamily="34" charset="0"/>
                <a:cs typeface="Arial" panose="020B0604020202020204" pitchFamily="34" charset="0"/>
              </a:rPr>
              <a:t>Los </a:t>
            </a:r>
            <a:r>
              <a:rPr lang="fr-FR" sz="2400" dirty="0" err="1">
                <a:solidFill>
                  <a:srgbClr val="002060"/>
                </a:solidFill>
                <a:latin typeface="Arial" panose="020B0604020202020204" pitchFamily="34" charset="0"/>
                <a:cs typeface="Arial" panose="020B0604020202020204" pitchFamily="34" charset="0"/>
              </a:rPr>
              <a:t>desafíos</a:t>
            </a:r>
            <a:r>
              <a:rPr lang="fr-FR" sz="2400" dirty="0">
                <a:solidFill>
                  <a:srgbClr val="002060"/>
                </a:solidFill>
                <a:latin typeface="Arial" panose="020B0604020202020204" pitchFamily="34" charset="0"/>
                <a:cs typeface="Arial" panose="020B0604020202020204" pitchFamily="34" charset="0"/>
              </a:rPr>
              <a:t> de la </a:t>
            </a:r>
            <a:r>
              <a:rPr lang="fr-FR" sz="2400" dirty="0" err="1">
                <a:solidFill>
                  <a:srgbClr val="002060"/>
                </a:solidFill>
                <a:latin typeface="Arial" panose="020B0604020202020204" pitchFamily="34" charset="0"/>
                <a:cs typeface="Arial" panose="020B0604020202020204" pitchFamily="34" charset="0"/>
              </a:rPr>
              <a:t>educación</a:t>
            </a:r>
            <a:r>
              <a:rPr lang="fr-FR" sz="2400" dirty="0">
                <a:solidFill>
                  <a:srgbClr val="002060"/>
                </a:solidFill>
                <a:latin typeface="Arial" panose="020B0604020202020204" pitchFamily="34" charset="0"/>
                <a:cs typeface="Arial" panose="020B0604020202020204" pitchFamily="34" charset="0"/>
              </a:rPr>
              <a:t> de </a:t>
            </a:r>
            <a:r>
              <a:rPr lang="fr-FR" sz="2400" dirty="0" err="1">
                <a:solidFill>
                  <a:srgbClr val="002060"/>
                </a:solidFill>
                <a:latin typeface="Arial" panose="020B0604020202020204" pitchFamily="34" charset="0"/>
                <a:cs typeface="Arial" panose="020B0604020202020204" pitchFamily="34" charset="0"/>
              </a:rPr>
              <a:t>niños</a:t>
            </a:r>
            <a:r>
              <a:rPr lang="fr-FR" sz="2400" dirty="0">
                <a:solidFill>
                  <a:srgbClr val="002060"/>
                </a:solidFill>
                <a:latin typeface="Arial" panose="020B0604020202020204" pitchFamily="34" charset="0"/>
                <a:cs typeface="Arial" panose="020B0604020202020204" pitchFamily="34" charset="0"/>
              </a:rPr>
              <a:t>(as) y adolescentes </a:t>
            </a:r>
            <a:r>
              <a:rPr lang="fr-FR" sz="2400" dirty="0" err="1">
                <a:solidFill>
                  <a:srgbClr val="002060"/>
                </a:solidFill>
                <a:latin typeface="Arial" panose="020B0604020202020204" pitchFamily="34" charset="0"/>
                <a:cs typeface="Arial" panose="020B0604020202020204" pitchFamily="34" charset="0"/>
              </a:rPr>
              <a:t>discapacitados</a:t>
            </a:r>
            <a:r>
              <a:rPr lang="fr-FR" sz="2400" dirty="0">
                <a:solidFill>
                  <a:srgbClr val="002060"/>
                </a:solidFill>
                <a:latin typeface="Arial" panose="020B0604020202020204" pitchFamily="34" charset="0"/>
                <a:cs typeface="Arial" panose="020B0604020202020204" pitchFamily="34" charset="0"/>
              </a:rPr>
              <a:t> son </a:t>
            </a:r>
            <a:r>
              <a:rPr lang="fr-FR" sz="2400" dirty="0" err="1">
                <a:solidFill>
                  <a:srgbClr val="002060"/>
                </a:solidFill>
                <a:latin typeface="Arial" panose="020B0604020202020204" pitchFamily="34" charset="0"/>
                <a:cs typeface="Arial" panose="020B0604020202020204" pitchFamily="34" charset="0"/>
              </a:rPr>
              <a:t>múltiples</a:t>
            </a:r>
            <a:r>
              <a:rPr lang="fr-FR" sz="2400" dirty="0">
                <a:solidFill>
                  <a:srgbClr val="002060"/>
                </a:solidFill>
                <a:latin typeface="Arial" panose="020B0604020202020204" pitchFamily="34" charset="0"/>
                <a:cs typeface="Arial" panose="020B0604020202020204" pitchFamily="34" charset="0"/>
              </a:rPr>
              <a:t> y </a:t>
            </a:r>
            <a:r>
              <a:rPr lang="fr-FR" sz="2400" dirty="0" err="1">
                <a:solidFill>
                  <a:srgbClr val="002060"/>
                </a:solidFill>
                <a:latin typeface="Arial" panose="020B0604020202020204" pitchFamily="34" charset="0"/>
                <a:cs typeface="Arial" panose="020B0604020202020204" pitchFamily="34" charset="0"/>
              </a:rPr>
              <a:t>complejos</a:t>
            </a:r>
            <a:r>
              <a:rPr lang="fr-FR" sz="2400" dirty="0">
                <a:solidFill>
                  <a:srgbClr val="002060"/>
                </a:solidFill>
                <a:latin typeface="Arial" panose="020B0604020202020204" pitchFamily="34" charset="0"/>
                <a:cs typeface="Arial" panose="020B0604020202020204" pitchFamily="34" charset="0"/>
              </a:rPr>
              <a:t>, al </a:t>
            </a:r>
            <a:r>
              <a:rPr lang="fr-FR" sz="2400" dirty="0" err="1">
                <a:solidFill>
                  <a:srgbClr val="002060"/>
                </a:solidFill>
                <a:latin typeface="Arial" panose="020B0604020202020204" pitchFamily="34" charset="0"/>
                <a:cs typeface="Arial" panose="020B0604020202020204" pitchFamily="34" charset="0"/>
              </a:rPr>
              <a:t>mismo</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tiempo</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representan</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una</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oportunidad</a:t>
            </a:r>
            <a:r>
              <a:rPr lang="fr-FR" sz="2400" dirty="0">
                <a:solidFill>
                  <a:srgbClr val="002060"/>
                </a:solidFill>
                <a:latin typeface="Arial" panose="020B0604020202020204" pitchFamily="34" charset="0"/>
                <a:cs typeface="Arial" panose="020B0604020202020204" pitchFamily="34" charset="0"/>
              </a:rPr>
              <a:t> para </a:t>
            </a:r>
            <a:r>
              <a:rPr lang="fr-FR" sz="2400" dirty="0" err="1">
                <a:solidFill>
                  <a:srgbClr val="002060"/>
                </a:solidFill>
                <a:latin typeface="Arial" panose="020B0604020202020204" pitchFamily="34" charset="0"/>
                <a:cs typeface="Arial" panose="020B0604020202020204" pitchFamily="34" charset="0"/>
              </a:rPr>
              <a:t>transformar</a:t>
            </a:r>
            <a:r>
              <a:rPr lang="fr-FR" sz="2400" dirty="0">
                <a:solidFill>
                  <a:srgbClr val="002060"/>
                </a:solidFill>
                <a:latin typeface="Arial" panose="020B0604020202020204" pitchFamily="34" charset="0"/>
                <a:cs typeface="Arial" panose="020B0604020202020204" pitchFamily="34" charset="0"/>
              </a:rPr>
              <a:t> el </a:t>
            </a:r>
            <a:r>
              <a:rPr lang="fr-FR" sz="2400" dirty="0" err="1">
                <a:solidFill>
                  <a:srgbClr val="002060"/>
                </a:solidFill>
                <a:latin typeface="Arial" panose="020B0604020202020204" pitchFamily="34" charset="0"/>
                <a:cs typeface="Arial" panose="020B0604020202020204" pitchFamily="34" charset="0"/>
              </a:rPr>
              <a:t>sistema</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educativo</a:t>
            </a:r>
            <a:r>
              <a:rPr lang="fr-FR" sz="2400" dirty="0">
                <a:solidFill>
                  <a:srgbClr val="002060"/>
                </a:solidFill>
                <a:latin typeface="Arial" panose="020B0604020202020204" pitchFamily="34" charset="0"/>
                <a:cs typeface="Arial" panose="020B0604020202020204" pitchFamily="34" charset="0"/>
              </a:rPr>
              <a:t> en un </a:t>
            </a:r>
            <a:r>
              <a:rPr lang="fr-FR" sz="2400" dirty="0" err="1">
                <a:solidFill>
                  <a:srgbClr val="002060"/>
                </a:solidFill>
                <a:latin typeface="Arial" panose="020B0604020202020204" pitchFamily="34" charset="0"/>
                <a:cs typeface="Arial" panose="020B0604020202020204" pitchFamily="34" charset="0"/>
              </a:rPr>
              <a:t>sistema</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más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inclusivo</a:t>
            </a:r>
            <a:r>
              <a:rPr lang="fr-FR" sz="2400" dirty="0">
                <a:solidFill>
                  <a:srgbClr val="002060"/>
                </a:solidFill>
                <a:latin typeface="Arial" panose="020B0604020202020204" pitchFamily="34" charset="0"/>
                <a:cs typeface="Arial" panose="020B0604020202020204" pitchFamily="34" charset="0"/>
              </a:rPr>
              <a:t> y </a:t>
            </a:r>
            <a:r>
              <a:rPr lang="fr-FR" sz="2400" dirty="0" err="1">
                <a:solidFill>
                  <a:srgbClr val="002060"/>
                </a:solidFill>
                <a:latin typeface="Arial" panose="020B0604020202020204" pitchFamily="34" charset="0"/>
                <a:cs typeface="Arial" panose="020B0604020202020204" pitchFamily="34" charset="0"/>
              </a:rPr>
              <a:t>equitativo</a:t>
            </a:r>
            <a:r>
              <a:rPr lang="fr-FR" sz="2400" dirty="0">
                <a:solidFill>
                  <a:srgbClr val="002060"/>
                </a:solidFill>
                <a:latin typeface="Arial" panose="020B0604020202020204" pitchFamily="34" charset="0"/>
                <a:cs typeface="Arial" panose="020B0604020202020204" pitchFamily="34" charset="0"/>
              </a:rPr>
              <a:t>. Para </a:t>
            </a:r>
            <a:r>
              <a:rPr lang="fr-FR" sz="2400" dirty="0" err="1">
                <a:solidFill>
                  <a:srgbClr val="002060"/>
                </a:solidFill>
                <a:latin typeface="Arial" panose="020B0604020202020204" pitchFamily="34" charset="0"/>
                <a:cs typeface="Arial" panose="020B0604020202020204" pitchFamily="34" charset="0"/>
              </a:rPr>
              <a:t>superar</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estos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obstáculos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hay</a:t>
            </a:r>
            <a:r>
              <a:rPr lang="fr-FR" sz="2400" dirty="0">
                <a:solidFill>
                  <a:srgbClr val="002060"/>
                </a:solidFill>
                <a:latin typeface="Arial" panose="020B0604020202020204" pitchFamily="34" charset="0"/>
                <a:cs typeface="Arial" panose="020B0604020202020204" pitchFamily="34" charset="0"/>
              </a:rPr>
              <a:t> que </a:t>
            </a:r>
            <a:r>
              <a:rPr lang="fr-FR" sz="2400" dirty="0" err="1">
                <a:solidFill>
                  <a:srgbClr val="002060"/>
                </a:solidFill>
                <a:latin typeface="Arial" panose="020B0604020202020204" pitchFamily="34" charset="0"/>
                <a:cs typeface="Arial" panose="020B0604020202020204" pitchFamily="34" charset="0"/>
              </a:rPr>
              <a:t>tener</a:t>
            </a:r>
            <a:r>
              <a:rPr lang="fr-FR" sz="2400" dirty="0">
                <a:solidFill>
                  <a:srgbClr val="002060"/>
                </a:solidFill>
                <a:latin typeface="Arial" panose="020B0604020202020204" pitchFamily="34" charset="0"/>
                <a:cs typeface="Arial" panose="020B0604020202020204" pitchFamily="34" charset="0"/>
              </a:rPr>
              <a:t> un </a:t>
            </a:r>
            <a:r>
              <a:rPr lang="fr-FR" sz="2400" dirty="0" err="1">
                <a:solidFill>
                  <a:srgbClr val="002060"/>
                </a:solidFill>
                <a:latin typeface="Arial" panose="020B0604020202020204" pitchFamily="34" charset="0"/>
                <a:cs typeface="Arial" panose="020B0604020202020204" pitchFamily="34" charset="0"/>
              </a:rPr>
              <a:t>compromiso</a:t>
            </a:r>
            <a:r>
              <a:rPr lang="fr-FR" sz="2400" dirty="0">
                <a:solidFill>
                  <a:srgbClr val="002060"/>
                </a:solidFill>
                <a:latin typeface="Arial" panose="020B0604020202020204" pitchFamily="34" charset="0"/>
                <a:cs typeface="Arial" panose="020B0604020202020204" pitchFamily="34" charset="0"/>
              </a:rPr>
              <a:t> de la </a:t>
            </a:r>
            <a:r>
              <a:rPr lang="fr-FR" sz="2400" dirty="0" err="1">
                <a:solidFill>
                  <a:srgbClr val="002060"/>
                </a:solidFill>
                <a:latin typeface="Arial" panose="020B0604020202020204" pitchFamily="34" charset="0"/>
                <a:cs typeface="Arial" panose="020B0604020202020204" pitchFamily="34" charset="0"/>
              </a:rPr>
              <a:t>sociedad</a:t>
            </a:r>
            <a:r>
              <a:rPr lang="fr-FR" sz="2400" dirty="0">
                <a:solidFill>
                  <a:srgbClr val="002060"/>
                </a:solidFill>
                <a:latin typeface="Arial" panose="020B0604020202020204" pitchFamily="34" charset="0"/>
                <a:cs typeface="Arial" panose="020B0604020202020204" pitchFamily="34" charset="0"/>
              </a:rPr>
              <a:t>, de los </a:t>
            </a:r>
            <a:r>
              <a:rPr lang="fr-FR" sz="2400" dirty="0" err="1">
                <a:solidFill>
                  <a:srgbClr val="002060"/>
                </a:solidFill>
                <a:latin typeface="Arial" panose="020B0604020202020204" pitchFamily="34" charset="0"/>
                <a:cs typeface="Arial" panose="020B0604020202020204" pitchFamily="34" charset="0"/>
              </a:rPr>
              <a:t>establecimientos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escolares</a:t>
            </a:r>
            <a:r>
              <a:rPr lang="fr-FR" sz="2400" dirty="0">
                <a:solidFill>
                  <a:srgbClr val="002060"/>
                </a:solidFill>
                <a:latin typeface="Arial" panose="020B0604020202020204" pitchFamily="34" charset="0"/>
                <a:cs typeface="Arial" panose="020B0604020202020204" pitchFamily="34" charset="0"/>
              </a:rPr>
              <a:t>, de los </a:t>
            </a:r>
            <a:r>
              <a:rPr lang="fr-FR" sz="2400" dirty="0" err="1">
                <a:solidFill>
                  <a:srgbClr val="002060"/>
                </a:solidFill>
                <a:latin typeface="Arial" panose="020B0604020202020204" pitchFamily="34" charset="0"/>
                <a:cs typeface="Arial" panose="020B0604020202020204" pitchFamily="34" charset="0"/>
              </a:rPr>
              <a:t>educadores</a:t>
            </a:r>
            <a:r>
              <a:rPr lang="fr-FR" sz="2400" dirty="0">
                <a:solidFill>
                  <a:srgbClr val="002060"/>
                </a:solidFill>
                <a:latin typeface="Arial" panose="020B0604020202020204" pitchFamily="34" charset="0"/>
                <a:cs typeface="Arial" panose="020B0604020202020204" pitchFamily="34" charset="0"/>
              </a:rPr>
              <a:t>, de las familias y de los </a:t>
            </a:r>
            <a:r>
              <a:rPr lang="fr-FR" sz="2400" dirty="0" err="1">
                <a:solidFill>
                  <a:srgbClr val="002060"/>
                </a:solidFill>
                <a:latin typeface="Arial" panose="020B0604020202020204" pitchFamily="34" charset="0"/>
                <a:cs typeface="Arial" panose="020B0604020202020204" pitchFamily="34" charset="0"/>
              </a:rPr>
              <a:t>estudiantes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mismos</a:t>
            </a:r>
            <a:r>
              <a:rPr lang="fr-FR" sz="2400" dirty="0">
                <a:solidFill>
                  <a:srgbClr val="002060"/>
                </a:solidFill>
                <a:latin typeface="Arial" panose="020B0604020202020204" pitchFamily="34" charset="0"/>
                <a:cs typeface="Arial" panose="020B0604020202020204" pitchFamily="34" charset="0"/>
              </a:rPr>
              <a:t>. No es sino </a:t>
            </a:r>
            <a:r>
              <a:rPr lang="fr-FR" sz="2400" dirty="0" err="1">
                <a:solidFill>
                  <a:srgbClr val="002060"/>
                </a:solidFill>
                <a:latin typeface="Arial" panose="020B0604020202020204" pitchFamily="34" charset="0"/>
                <a:cs typeface="Arial" panose="020B0604020202020204" pitchFamily="34" charset="0"/>
              </a:rPr>
              <a:t>por</a:t>
            </a:r>
            <a:r>
              <a:rPr lang="fr-FR" sz="2400" dirty="0">
                <a:solidFill>
                  <a:srgbClr val="002060"/>
                </a:solidFill>
                <a:latin typeface="Arial" panose="020B0604020202020204" pitchFamily="34" charset="0"/>
                <a:cs typeface="Arial" panose="020B0604020202020204" pitchFamily="34" charset="0"/>
              </a:rPr>
              <a:t> la </a:t>
            </a:r>
            <a:r>
              <a:rPr lang="fr-FR" sz="2400" dirty="0" err="1">
                <a:solidFill>
                  <a:srgbClr val="002060"/>
                </a:solidFill>
                <a:latin typeface="Arial" panose="020B0604020202020204" pitchFamily="34" charset="0"/>
                <a:cs typeface="Arial" panose="020B0604020202020204" pitchFamily="34" charset="0"/>
              </a:rPr>
              <a:t>colaboración</a:t>
            </a:r>
            <a:r>
              <a:rPr lang="fr-FR" sz="2400" dirty="0">
                <a:solidFill>
                  <a:srgbClr val="002060"/>
                </a:solidFill>
                <a:latin typeface="Arial" panose="020B0604020202020204" pitchFamily="34" charset="0"/>
                <a:cs typeface="Arial" panose="020B0604020202020204" pitchFamily="34" charset="0"/>
              </a:rPr>
              <a:t> y el </a:t>
            </a:r>
            <a:r>
              <a:rPr lang="fr-FR" sz="2400" dirty="0" err="1">
                <a:solidFill>
                  <a:srgbClr val="002060"/>
                </a:solidFill>
                <a:latin typeface="Arial" panose="020B0604020202020204" pitchFamily="34" charset="0"/>
                <a:cs typeface="Arial" panose="020B0604020202020204" pitchFamily="34" charset="0"/>
              </a:rPr>
              <a:t>esfuerzo</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colectivo</a:t>
            </a:r>
            <a:r>
              <a:rPr lang="fr-FR" sz="2400" dirty="0">
                <a:solidFill>
                  <a:srgbClr val="002060"/>
                </a:solidFill>
                <a:latin typeface="Arial" panose="020B0604020202020204" pitchFamily="34" charset="0"/>
                <a:cs typeface="Arial" panose="020B0604020202020204" pitchFamily="34" charset="0"/>
              </a:rPr>
              <a:t> que </a:t>
            </a:r>
            <a:r>
              <a:rPr lang="fr-FR" sz="2400" dirty="0" err="1">
                <a:solidFill>
                  <a:srgbClr val="002060"/>
                </a:solidFill>
                <a:latin typeface="Arial" panose="020B0604020202020204" pitchFamily="34" charset="0"/>
                <a:cs typeface="Arial" panose="020B0604020202020204" pitchFamily="34" charset="0"/>
              </a:rPr>
              <a:t>podemos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garantizar</a:t>
            </a:r>
            <a:r>
              <a:rPr lang="fr-FR" sz="2400" dirty="0">
                <a:solidFill>
                  <a:srgbClr val="002060"/>
                </a:solidFill>
                <a:latin typeface="Arial" panose="020B0604020202020204" pitchFamily="34" charset="0"/>
                <a:cs typeface="Arial" panose="020B0604020202020204" pitchFamily="34" charset="0"/>
              </a:rPr>
              <a:t> que </a:t>
            </a:r>
            <a:r>
              <a:rPr lang="fr-FR" sz="2400" dirty="0" err="1">
                <a:solidFill>
                  <a:srgbClr val="002060"/>
                </a:solidFill>
                <a:latin typeface="Arial" panose="020B0604020202020204" pitchFamily="34" charset="0"/>
                <a:cs typeface="Arial" panose="020B0604020202020204" pitchFamily="34" charset="0"/>
              </a:rPr>
              <a:t>todos</a:t>
            </a:r>
            <a:r>
              <a:rPr lang="fr-FR" sz="2400" dirty="0">
                <a:solidFill>
                  <a:srgbClr val="002060"/>
                </a:solidFill>
                <a:latin typeface="Arial" panose="020B0604020202020204" pitchFamily="34" charset="0"/>
                <a:cs typeface="Arial" panose="020B0604020202020204" pitchFamily="34" charset="0"/>
              </a:rPr>
              <a:t> los </a:t>
            </a:r>
            <a:r>
              <a:rPr lang="fr-FR" sz="2400" dirty="0" err="1">
                <a:solidFill>
                  <a:srgbClr val="002060"/>
                </a:solidFill>
                <a:latin typeface="Arial" panose="020B0604020202020204" pitchFamily="34" charset="0"/>
                <a:cs typeface="Arial" panose="020B0604020202020204" pitchFamily="34" charset="0"/>
              </a:rPr>
              <a:t>niños</a:t>
            </a:r>
            <a:r>
              <a:rPr lang="fr-FR" sz="2400" dirty="0">
                <a:solidFill>
                  <a:srgbClr val="002060"/>
                </a:solidFill>
                <a:latin typeface="Arial" panose="020B0604020202020204" pitchFamily="34" charset="0"/>
                <a:cs typeface="Arial" panose="020B0604020202020204" pitchFamily="34" charset="0"/>
              </a:rPr>
              <a:t>(as) y adolescentes </a:t>
            </a:r>
            <a:r>
              <a:rPr lang="fr-FR" sz="2400" dirty="0" err="1">
                <a:solidFill>
                  <a:srgbClr val="002060"/>
                </a:solidFill>
                <a:latin typeface="Arial" panose="020B0604020202020204" pitchFamily="34" charset="0"/>
                <a:cs typeface="Arial" panose="020B0604020202020204" pitchFamily="34" charset="0"/>
              </a:rPr>
              <a:t>discapacitados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cualquiera</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sea</a:t>
            </a:r>
            <a:r>
              <a:rPr lang="fr-FR" sz="2400" dirty="0">
                <a:solidFill>
                  <a:srgbClr val="002060"/>
                </a:solidFill>
                <a:latin typeface="Arial" panose="020B0604020202020204" pitchFamily="34" charset="0"/>
                <a:cs typeface="Arial" panose="020B0604020202020204" pitchFamily="34" charset="0"/>
              </a:rPr>
              <a:t> su </a:t>
            </a:r>
            <a:r>
              <a:rPr lang="fr-FR" sz="2400" dirty="0" err="1">
                <a:solidFill>
                  <a:srgbClr val="002060"/>
                </a:solidFill>
                <a:latin typeface="Arial" panose="020B0604020202020204" pitchFamily="34" charset="0"/>
                <a:cs typeface="Arial" panose="020B0604020202020204" pitchFamily="34" charset="0"/>
              </a:rPr>
              <a:t>condición</a:t>
            </a:r>
            <a:r>
              <a:rPr lang="fr-FR" sz="2400" dirty="0">
                <a:solidFill>
                  <a:srgbClr val="002060"/>
                </a:solidFill>
                <a:latin typeface="Arial" panose="020B0604020202020204" pitchFamily="34" charset="0"/>
                <a:cs typeface="Arial" panose="020B0604020202020204" pitchFamily="34" charset="0"/>
              </a:rPr>
              <a:t>, se </a:t>
            </a:r>
            <a:r>
              <a:rPr lang="fr-FR" sz="2400" dirty="0" err="1">
                <a:solidFill>
                  <a:srgbClr val="002060"/>
                </a:solidFill>
                <a:latin typeface="Arial" panose="020B0604020202020204" pitchFamily="34" charset="0"/>
                <a:cs typeface="Arial" panose="020B0604020202020204" pitchFamily="34" charset="0"/>
              </a:rPr>
              <a:t>beneficien</a:t>
            </a:r>
            <a:r>
              <a:rPr lang="fr-FR" sz="2400" dirty="0">
                <a:solidFill>
                  <a:srgbClr val="002060"/>
                </a:solidFill>
                <a:latin typeface="Arial" panose="020B0604020202020204" pitchFamily="34" charset="0"/>
                <a:cs typeface="Arial" panose="020B0604020202020204" pitchFamily="34" charset="0"/>
              </a:rPr>
              <a:t> de </a:t>
            </a:r>
            <a:r>
              <a:rPr lang="fr-FR" sz="2400" dirty="0" err="1">
                <a:solidFill>
                  <a:srgbClr val="002060"/>
                </a:solidFill>
                <a:latin typeface="Arial" panose="020B0604020202020204" pitchFamily="34" charset="0"/>
                <a:cs typeface="Arial" panose="020B0604020202020204" pitchFamily="34" charset="0"/>
              </a:rPr>
              <a:t>oportunidades</a:t>
            </a:r>
            <a:r>
              <a:rPr lang="fr-FR" sz="2400" dirty="0">
                <a:solidFill>
                  <a:srgbClr val="002060"/>
                </a:solidFill>
                <a:latin typeface="Arial" panose="020B0604020202020204" pitchFamily="34" charset="0"/>
                <a:cs typeface="Arial" panose="020B0604020202020204" pitchFamily="34" charset="0"/>
              </a:rPr>
              <a:t> de </a:t>
            </a:r>
            <a:r>
              <a:rPr lang="fr-FR" sz="2400" dirty="0" err="1">
                <a:solidFill>
                  <a:srgbClr val="002060"/>
                </a:solidFill>
                <a:latin typeface="Arial" panose="020B0604020202020204" pitchFamily="34" charset="0"/>
                <a:cs typeface="Arial" panose="020B0604020202020204" pitchFamily="34" charset="0"/>
              </a:rPr>
              <a:t>aprendizaje</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iguales</a:t>
            </a:r>
            <a:r>
              <a:rPr lang="fr-FR" sz="2400" dirty="0">
                <a:solidFill>
                  <a:srgbClr val="002060"/>
                </a:solidFill>
                <a:latin typeface="Arial" panose="020B0604020202020204" pitchFamily="34" charset="0"/>
                <a:cs typeface="Arial" panose="020B0604020202020204" pitchFamily="34" charset="0"/>
              </a:rPr>
              <a:t> y de </a:t>
            </a:r>
            <a:r>
              <a:rPr lang="fr-FR" sz="2400" dirty="0" err="1">
                <a:solidFill>
                  <a:srgbClr val="002060"/>
                </a:solidFill>
                <a:latin typeface="Arial" panose="020B0604020202020204" pitchFamily="34" charset="0"/>
                <a:cs typeface="Arial" panose="020B0604020202020204" pitchFamily="34" charset="0"/>
              </a:rPr>
              <a:t>desarrollo</a:t>
            </a:r>
            <a:r>
              <a:rPr lang="fr-FR" sz="2400" dirty="0">
                <a:solidFill>
                  <a:srgbClr val="002060"/>
                </a:solidFill>
                <a:latin typeface="Arial" panose="020B0604020202020204" pitchFamily="34" charset="0"/>
                <a:cs typeface="Arial" panose="020B0604020202020204" pitchFamily="34" charset="0"/>
              </a:rPr>
              <a:t>.</a:t>
            </a:r>
            <a:endParaRPr lang="es-CL"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8949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BC2DA86-E5E4-4B60-B330-76EAAF8E3C2D}"/>
              </a:ext>
            </a:extLst>
          </p:cNvPr>
          <p:cNvSpPr>
            <a:spLocks noGrp="1"/>
          </p:cNvSpPr>
          <p:nvPr>
            <p:ph idx="1"/>
          </p:nvPr>
        </p:nvSpPr>
        <p:spPr>
          <a:xfrm>
            <a:off x="1899895" y="1047819"/>
            <a:ext cx="4196105" cy="4713012"/>
          </a:xfrm>
          <a:solidFill>
            <a:schemeClr val="accent2">
              <a:lumMod val="40000"/>
              <a:lumOff val="60000"/>
            </a:schemeClr>
          </a:solidFill>
          <a:ln>
            <a:solidFill>
              <a:srgbClr val="002060"/>
            </a:solidFill>
          </a:ln>
        </p:spPr>
        <p:txBody>
          <a:bodyPr>
            <a:normAutofit fontScale="92500" lnSpcReduction="10000"/>
          </a:bodyPr>
          <a:lstStyle/>
          <a:p>
            <a:pPr marL="0" indent="0" algn="ctr">
              <a:buNone/>
            </a:pPr>
            <a:r>
              <a:rPr lang="it-IT" sz="2400" dirty="0">
                <a:solidFill>
                  <a:srgbClr val="002060"/>
                </a:solidFill>
                <a:latin typeface="Arial" panose="020B0604020202020204" pitchFamily="34" charset="0"/>
                <a:cs typeface="Arial" panose="020B0604020202020204" pitchFamily="34" charset="0"/>
              </a:rPr>
              <a:t>L'educazione di bambini e adolescenti con disabilità presenta alcune sfide per gli educatori, le famiglie e la società nel suo complesso.</a:t>
            </a:r>
          </a:p>
          <a:p>
            <a:pPr marL="0" indent="0" algn="ctr">
              <a:buNone/>
            </a:pPr>
            <a:endParaRPr lang="it-IT" sz="2400" dirty="0">
              <a:solidFill>
                <a:srgbClr val="002060"/>
              </a:solidFill>
              <a:latin typeface="Arial" panose="020B0604020202020204" pitchFamily="34" charset="0"/>
              <a:cs typeface="Arial" panose="020B0604020202020204" pitchFamily="34" charset="0"/>
            </a:endParaRPr>
          </a:p>
          <a:p>
            <a:pPr marL="0" indent="0" algn="ctr">
              <a:buNone/>
            </a:pPr>
            <a:r>
              <a:rPr lang="it-IT" sz="2400" dirty="0">
                <a:solidFill>
                  <a:srgbClr val="002060"/>
                </a:solidFill>
                <a:latin typeface="Arial" panose="020B0604020202020204" pitchFamily="34" charset="0"/>
                <a:cs typeface="Arial" panose="020B0604020202020204" pitchFamily="34" charset="0"/>
              </a:rPr>
              <a:t>Nel corso degli anni sono stati compiuti progressi nell'integrazione degli studenti con disabilità nelle classi comuni, ma esistono ancora ostacoli significativi che influiscono sul loro sviluppo educativo e sociale.</a:t>
            </a:r>
            <a:endParaRPr lang="fr-FR" sz="2400" dirty="0">
              <a:solidFill>
                <a:srgbClr val="002060"/>
              </a:solidFill>
              <a:latin typeface="Arial" panose="020B0604020202020204" pitchFamily="34" charset="0"/>
              <a:cs typeface="Arial" panose="020B0604020202020204" pitchFamily="34" charset="0"/>
            </a:endParaRPr>
          </a:p>
        </p:txBody>
      </p:sp>
      <p:sp>
        <p:nvSpPr>
          <p:cNvPr id="4" name="Marcador de contenido 2">
            <a:extLst>
              <a:ext uri="{FF2B5EF4-FFF2-40B4-BE49-F238E27FC236}">
                <a16:creationId xmlns:a16="http://schemas.microsoft.com/office/drawing/2014/main" id="{FC9D0B54-2EAD-4FBD-B7C1-05C582246B4C}"/>
              </a:ext>
            </a:extLst>
          </p:cNvPr>
          <p:cNvSpPr txBox="1">
            <a:spLocks/>
          </p:cNvSpPr>
          <p:nvPr/>
        </p:nvSpPr>
        <p:spPr>
          <a:xfrm>
            <a:off x="6441416" y="1097168"/>
            <a:ext cx="4503249" cy="4663663"/>
          </a:xfrm>
          <a:prstGeom prst="rect">
            <a:avLst/>
          </a:prstGeom>
          <a:solidFill>
            <a:schemeClr val="accent5">
              <a:lumMod val="40000"/>
              <a:lumOff val="60000"/>
            </a:schemeClr>
          </a:solidFill>
          <a:ln>
            <a:solidFill>
              <a:srgbClr val="002060"/>
            </a:solidFill>
          </a:ln>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endParaRPr lang="fr-FR" sz="2400" dirty="0">
              <a:solidFill>
                <a:srgbClr val="002060"/>
              </a:solidFill>
              <a:latin typeface="Arial" panose="020B0604020202020204" pitchFamily="34" charset="0"/>
              <a:cs typeface="Arial" panose="020B0604020202020204" pitchFamily="34" charset="0"/>
            </a:endParaRPr>
          </a:p>
          <a:p>
            <a:pPr marL="0" indent="0" algn="ctr">
              <a:buFont typeface="Wingdings 3" charset="2"/>
              <a:buNone/>
            </a:pPr>
            <a:r>
              <a:rPr lang="fr-FR" sz="2400" dirty="0">
                <a:solidFill>
                  <a:srgbClr val="002060"/>
                </a:solidFill>
                <a:latin typeface="Arial" panose="020B0604020202020204" pitchFamily="34" charset="0"/>
                <a:cs typeface="Arial" panose="020B0604020202020204" pitchFamily="34" charset="0"/>
              </a:rPr>
              <a:t>La </a:t>
            </a:r>
            <a:r>
              <a:rPr lang="fr-FR" sz="2400" dirty="0" err="1">
                <a:solidFill>
                  <a:srgbClr val="002060"/>
                </a:solidFill>
                <a:latin typeface="Arial" panose="020B0604020202020204" pitchFamily="34" charset="0"/>
                <a:cs typeface="Arial" panose="020B0604020202020204" pitchFamily="34" charset="0"/>
              </a:rPr>
              <a:t>educación</a:t>
            </a:r>
            <a:r>
              <a:rPr lang="fr-FR" sz="2400" dirty="0">
                <a:solidFill>
                  <a:srgbClr val="002060"/>
                </a:solidFill>
                <a:latin typeface="Arial" panose="020B0604020202020204" pitchFamily="34" charset="0"/>
                <a:cs typeface="Arial" panose="020B0604020202020204" pitchFamily="34" charset="0"/>
              </a:rPr>
              <a:t> de </a:t>
            </a:r>
            <a:r>
              <a:rPr lang="fr-FR" sz="2400" dirty="0" err="1">
                <a:solidFill>
                  <a:srgbClr val="002060"/>
                </a:solidFill>
                <a:latin typeface="Arial" panose="020B0604020202020204" pitchFamily="34" charset="0"/>
                <a:cs typeface="Arial" panose="020B0604020202020204" pitchFamily="34" charset="0"/>
              </a:rPr>
              <a:t>niños</a:t>
            </a:r>
            <a:r>
              <a:rPr lang="fr-FR" sz="2400" dirty="0">
                <a:solidFill>
                  <a:srgbClr val="002060"/>
                </a:solidFill>
                <a:latin typeface="Arial" panose="020B0604020202020204" pitchFamily="34" charset="0"/>
                <a:cs typeface="Arial" panose="020B0604020202020204" pitchFamily="34" charset="0"/>
              </a:rPr>
              <a:t> (as) y adolescentes </a:t>
            </a:r>
            <a:r>
              <a:rPr lang="fr-FR" sz="2400" dirty="0" err="1">
                <a:solidFill>
                  <a:srgbClr val="002060"/>
                </a:solidFill>
                <a:latin typeface="Arial" panose="020B0604020202020204" pitchFamily="34" charset="0"/>
                <a:cs typeface="Arial" panose="020B0604020202020204" pitchFamily="34" charset="0"/>
              </a:rPr>
              <a:t>discapacitados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presenta</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ciertos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desafíos</a:t>
            </a:r>
            <a:r>
              <a:rPr lang="fr-FR" sz="2400" dirty="0">
                <a:solidFill>
                  <a:srgbClr val="002060"/>
                </a:solidFill>
                <a:latin typeface="Arial" panose="020B0604020202020204" pitchFamily="34" charset="0"/>
                <a:cs typeface="Arial" panose="020B0604020202020204" pitchFamily="34" charset="0"/>
              </a:rPr>
              <a:t> para los </a:t>
            </a:r>
            <a:r>
              <a:rPr lang="fr-FR" sz="2400" dirty="0" err="1">
                <a:solidFill>
                  <a:srgbClr val="002060"/>
                </a:solidFill>
                <a:latin typeface="Arial" panose="020B0604020202020204" pitchFamily="34" charset="0"/>
                <a:cs typeface="Arial" panose="020B0604020202020204" pitchFamily="34" charset="0"/>
              </a:rPr>
              <a:t>educadores</a:t>
            </a:r>
            <a:r>
              <a:rPr lang="fr-FR" sz="2400" dirty="0">
                <a:solidFill>
                  <a:srgbClr val="002060"/>
                </a:solidFill>
                <a:latin typeface="Arial" panose="020B0604020202020204" pitchFamily="34" charset="0"/>
                <a:cs typeface="Arial" panose="020B0604020202020204" pitchFamily="34" charset="0"/>
              </a:rPr>
              <a:t>, para las familias y para la </a:t>
            </a:r>
            <a:r>
              <a:rPr lang="fr-FR" sz="2400" dirty="0" err="1">
                <a:solidFill>
                  <a:srgbClr val="002060"/>
                </a:solidFill>
                <a:latin typeface="Arial" panose="020B0604020202020204" pitchFamily="34" charset="0"/>
                <a:cs typeface="Arial" panose="020B0604020202020204" pitchFamily="34" charset="0"/>
              </a:rPr>
              <a:t>sociedad</a:t>
            </a:r>
            <a:r>
              <a:rPr lang="fr-FR" sz="2400" dirty="0">
                <a:solidFill>
                  <a:srgbClr val="002060"/>
                </a:solidFill>
                <a:latin typeface="Arial" panose="020B0604020202020204" pitchFamily="34" charset="0"/>
                <a:cs typeface="Arial" panose="020B0604020202020204" pitchFamily="34" charset="0"/>
              </a:rPr>
              <a:t> en su </a:t>
            </a:r>
            <a:r>
              <a:rPr lang="fr-FR" sz="2400" dirty="0" err="1">
                <a:solidFill>
                  <a:srgbClr val="002060"/>
                </a:solidFill>
                <a:latin typeface="Arial" panose="020B0604020202020204" pitchFamily="34" charset="0"/>
                <a:cs typeface="Arial" panose="020B0604020202020204" pitchFamily="34" charset="0"/>
              </a:rPr>
              <a:t>conjunto</a:t>
            </a:r>
            <a:r>
              <a:rPr lang="fr-FR" sz="2400" dirty="0">
                <a:solidFill>
                  <a:srgbClr val="002060"/>
                </a:solidFill>
                <a:latin typeface="Arial" panose="020B0604020202020204" pitchFamily="34" charset="0"/>
                <a:cs typeface="Arial" panose="020B0604020202020204" pitchFamily="34" charset="0"/>
              </a:rPr>
              <a:t>.</a:t>
            </a:r>
          </a:p>
          <a:p>
            <a:pPr marL="0" indent="0" algn="ctr">
              <a:buFont typeface="Wingdings 3" charset="2"/>
              <a:buNone/>
            </a:pPr>
            <a:endParaRPr lang="fr-FR" sz="2400" dirty="0">
              <a:solidFill>
                <a:srgbClr val="002060"/>
              </a:solidFill>
              <a:latin typeface="Arial" panose="020B0604020202020204" pitchFamily="34" charset="0"/>
              <a:cs typeface="Arial" panose="020B0604020202020204" pitchFamily="34" charset="0"/>
            </a:endParaRPr>
          </a:p>
          <a:p>
            <a:pPr marL="0" indent="0" algn="ctr">
              <a:buFont typeface="Wingdings 3" charset="2"/>
              <a:buNone/>
            </a:pPr>
            <a:r>
              <a:rPr lang="fr-FR" sz="2400" dirty="0">
                <a:solidFill>
                  <a:srgbClr val="C00000"/>
                </a:solidFill>
                <a:latin typeface="Arial" panose="020B0604020202020204" pitchFamily="34" charset="0"/>
                <a:cs typeface="Arial" panose="020B0604020202020204" pitchFamily="34" charset="0"/>
              </a:rPr>
              <a:t>En el </a:t>
            </a:r>
            <a:r>
              <a:rPr lang="fr-FR" sz="2400" dirty="0" err="1">
                <a:solidFill>
                  <a:srgbClr val="C00000"/>
                </a:solidFill>
                <a:latin typeface="Arial" panose="020B0604020202020204" pitchFamily="34" charset="0"/>
                <a:cs typeface="Arial" panose="020B0604020202020204" pitchFamily="34" charset="0"/>
              </a:rPr>
              <a:t>correr</a:t>
            </a:r>
            <a:r>
              <a:rPr lang="fr-FR" sz="2400" dirty="0">
                <a:solidFill>
                  <a:srgbClr val="C00000"/>
                </a:solidFill>
                <a:latin typeface="Arial" panose="020B0604020202020204" pitchFamily="34" charset="0"/>
                <a:cs typeface="Arial" panose="020B0604020202020204" pitchFamily="34" charset="0"/>
              </a:rPr>
              <a:t> de los </a:t>
            </a:r>
            <a:r>
              <a:rPr lang="fr-FR" sz="2400" dirty="0" err="1">
                <a:solidFill>
                  <a:srgbClr val="C00000"/>
                </a:solidFill>
                <a:latin typeface="Arial" panose="020B0604020202020204" pitchFamily="34" charset="0"/>
                <a:cs typeface="Arial" panose="020B0604020202020204" pitchFamily="34" charset="0"/>
              </a:rPr>
              <a:t>años</a:t>
            </a:r>
            <a:r>
              <a:rPr lang="fr-FR" sz="2400" dirty="0">
                <a:solidFill>
                  <a:srgbClr val="C00000"/>
                </a:solidFill>
                <a:latin typeface="Arial" panose="020B0604020202020204" pitchFamily="34" charset="0"/>
                <a:cs typeface="Arial" panose="020B0604020202020204" pitchFamily="34" charset="0"/>
              </a:rPr>
              <a:t> se han </a:t>
            </a:r>
            <a:r>
              <a:rPr lang="fr-FR" sz="2400" dirty="0" err="1">
                <a:solidFill>
                  <a:srgbClr val="C00000"/>
                </a:solidFill>
                <a:latin typeface="Arial" panose="020B0604020202020204" pitchFamily="34" charset="0"/>
                <a:cs typeface="Arial" panose="020B0604020202020204" pitchFamily="34" charset="0"/>
              </a:rPr>
              <a:t>realizado</a:t>
            </a:r>
            <a:r>
              <a:rPr lang="fr-FR" sz="2400" dirty="0">
                <a:solidFill>
                  <a:srgbClr val="C00000"/>
                </a:solidFill>
                <a:latin typeface="Arial" panose="020B0604020202020204" pitchFamily="34" charset="0"/>
                <a:cs typeface="Arial" panose="020B0604020202020204" pitchFamily="34" charset="0"/>
              </a:rPr>
              <a:t> </a:t>
            </a:r>
            <a:r>
              <a:rPr lang="fr-FR" sz="2400" dirty="0" err="1">
                <a:solidFill>
                  <a:srgbClr val="C00000"/>
                </a:solidFill>
                <a:latin typeface="Arial" panose="020B0604020202020204" pitchFamily="34" charset="0"/>
                <a:cs typeface="Arial" panose="020B0604020202020204" pitchFamily="34" charset="0"/>
              </a:rPr>
              <a:t>diferentes</a:t>
            </a:r>
            <a:r>
              <a:rPr lang="fr-FR" sz="2400" dirty="0">
                <a:solidFill>
                  <a:srgbClr val="C00000"/>
                </a:solidFill>
                <a:latin typeface="Arial" panose="020B0604020202020204" pitchFamily="34" charset="0"/>
                <a:cs typeface="Arial" panose="020B0604020202020204" pitchFamily="34" charset="0"/>
              </a:rPr>
              <a:t> </a:t>
            </a:r>
            <a:r>
              <a:rPr lang="fr-FR" sz="2400" dirty="0" err="1">
                <a:solidFill>
                  <a:srgbClr val="C00000"/>
                </a:solidFill>
                <a:latin typeface="Arial" panose="020B0604020202020204" pitchFamily="34" charset="0"/>
                <a:cs typeface="Arial" panose="020B0604020202020204" pitchFamily="34" charset="0"/>
              </a:rPr>
              <a:t>progresos</a:t>
            </a:r>
            <a:r>
              <a:rPr lang="fr-FR" sz="2400" dirty="0">
                <a:solidFill>
                  <a:srgbClr val="C00000"/>
                </a:solidFill>
                <a:latin typeface="Arial" panose="020B0604020202020204" pitchFamily="34" charset="0"/>
                <a:cs typeface="Arial" panose="020B0604020202020204" pitchFamily="34" charset="0"/>
              </a:rPr>
              <a:t> en la </a:t>
            </a:r>
            <a:r>
              <a:rPr lang="fr-FR" sz="2400" dirty="0" err="1">
                <a:solidFill>
                  <a:srgbClr val="C00000"/>
                </a:solidFill>
                <a:latin typeface="Arial" panose="020B0604020202020204" pitchFamily="34" charset="0"/>
                <a:cs typeface="Arial" panose="020B0604020202020204" pitchFamily="34" charset="0"/>
              </a:rPr>
              <a:t>integración</a:t>
            </a:r>
            <a:r>
              <a:rPr lang="fr-FR" sz="2400" dirty="0">
                <a:solidFill>
                  <a:srgbClr val="C00000"/>
                </a:solidFill>
                <a:latin typeface="Arial" panose="020B0604020202020204" pitchFamily="34" charset="0"/>
                <a:cs typeface="Arial" panose="020B0604020202020204" pitchFamily="34" charset="0"/>
              </a:rPr>
              <a:t> de </a:t>
            </a:r>
            <a:r>
              <a:rPr lang="fr-FR" sz="2400" dirty="0" err="1">
                <a:solidFill>
                  <a:srgbClr val="C00000"/>
                </a:solidFill>
                <a:latin typeface="Arial" panose="020B0604020202020204" pitchFamily="34" charset="0"/>
                <a:cs typeface="Arial" panose="020B0604020202020204" pitchFamily="34" charset="0"/>
              </a:rPr>
              <a:t>estudiantes</a:t>
            </a:r>
            <a:r>
              <a:rPr lang="fr-FR" sz="2400" dirty="0">
                <a:solidFill>
                  <a:srgbClr val="C00000"/>
                </a:solidFill>
                <a:latin typeface="Arial" panose="020B0604020202020204" pitchFamily="34" charset="0"/>
                <a:cs typeface="Arial" panose="020B0604020202020204" pitchFamily="34" charset="0"/>
              </a:rPr>
              <a:t> </a:t>
            </a:r>
            <a:r>
              <a:rPr lang="fr-FR" sz="2400" dirty="0" err="1">
                <a:solidFill>
                  <a:srgbClr val="C00000"/>
                </a:solidFill>
                <a:latin typeface="Arial" panose="020B0604020202020204" pitchFamily="34" charset="0"/>
                <a:cs typeface="Arial" panose="020B0604020202020204" pitchFamily="34" charset="0"/>
              </a:rPr>
              <a:t>discapacitados</a:t>
            </a:r>
            <a:r>
              <a:rPr lang="fr-FR" sz="2400" dirty="0">
                <a:solidFill>
                  <a:srgbClr val="C00000"/>
                </a:solidFill>
                <a:latin typeface="Arial" panose="020B0604020202020204" pitchFamily="34" charset="0"/>
                <a:cs typeface="Arial" panose="020B0604020202020204" pitchFamily="34" charset="0"/>
              </a:rPr>
              <a:t> en las clases </a:t>
            </a:r>
            <a:r>
              <a:rPr lang="fr-FR" sz="2400" dirty="0" err="1">
                <a:solidFill>
                  <a:srgbClr val="C00000"/>
                </a:solidFill>
                <a:latin typeface="Arial" panose="020B0604020202020204" pitchFamily="34" charset="0"/>
                <a:cs typeface="Arial" panose="020B0604020202020204" pitchFamily="34" charset="0"/>
              </a:rPr>
              <a:t>ordinarias</a:t>
            </a:r>
            <a:r>
              <a:rPr lang="fr-FR" sz="2400" dirty="0">
                <a:solidFill>
                  <a:srgbClr val="C00000"/>
                </a:solidFill>
                <a:latin typeface="Arial" panose="020B0604020202020204" pitchFamily="34" charset="0"/>
                <a:cs typeface="Arial" panose="020B0604020202020204" pitchFamily="34" charset="0"/>
              </a:rPr>
              <a:t>, sin embargo, </a:t>
            </a:r>
            <a:r>
              <a:rPr lang="fr-FR" sz="2400" dirty="0" err="1">
                <a:solidFill>
                  <a:srgbClr val="C00000"/>
                </a:solidFill>
                <a:latin typeface="Arial" panose="020B0604020202020204" pitchFamily="34" charset="0"/>
                <a:cs typeface="Arial" panose="020B0604020202020204" pitchFamily="34" charset="0"/>
              </a:rPr>
              <a:t>subsisten</a:t>
            </a:r>
            <a:r>
              <a:rPr lang="fr-FR" sz="2400" dirty="0">
                <a:solidFill>
                  <a:srgbClr val="C00000"/>
                </a:solidFill>
                <a:latin typeface="Arial" panose="020B0604020202020204" pitchFamily="34" charset="0"/>
                <a:cs typeface="Arial" panose="020B0604020202020204" pitchFamily="34" charset="0"/>
              </a:rPr>
              <a:t> </a:t>
            </a:r>
            <a:r>
              <a:rPr lang="fr-FR" sz="2400" dirty="0" err="1">
                <a:solidFill>
                  <a:srgbClr val="C00000"/>
                </a:solidFill>
                <a:latin typeface="Arial" panose="020B0604020202020204" pitchFamily="34" charset="0"/>
                <a:cs typeface="Arial" panose="020B0604020202020204" pitchFamily="34" charset="0"/>
              </a:rPr>
              <a:t>obstáculos</a:t>
            </a:r>
            <a:r>
              <a:rPr lang="fr-FR" sz="2400" dirty="0">
                <a:solidFill>
                  <a:srgbClr val="C00000"/>
                </a:solidFill>
                <a:latin typeface="Arial" panose="020B0604020202020204" pitchFamily="34" charset="0"/>
                <a:cs typeface="Arial" panose="020B0604020202020204" pitchFamily="34" charset="0"/>
              </a:rPr>
              <a:t> importantes que </a:t>
            </a:r>
            <a:r>
              <a:rPr lang="fr-FR" sz="2400" dirty="0" err="1">
                <a:solidFill>
                  <a:srgbClr val="C00000"/>
                </a:solidFill>
                <a:latin typeface="Arial" panose="020B0604020202020204" pitchFamily="34" charset="0"/>
                <a:cs typeface="Arial" panose="020B0604020202020204" pitchFamily="34" charset="0"/>
              </a:rPr>
              <a:t>afectan</a:t>
            </a:r>
            <a:r>
              <a:rPr lang="fr-FR" sz="2400" dirty="0">
                <a:solidFill>
                  <a:srgbClr val="C00000"/>
                </a:solidFill>
                <a:latin typeface="Arial" panose="020B0604020202020204" pitchFamily="34" charset="0"/>
                <a:cs typeface="Arial" panose="020B0604020202020204" pitchFamily="34" charset="0"/>
              </a:rPr>
              <a:t> su </a:t>
            </a:r>
            <a:r>
              <a:rPr lang="fr-FR" sz="2400" dirty="0" err="1">
                <a:solidFill>
                  <a:srgbClr val="C00000"/>
                </a:solidFill>
                <a:latin typeface="Arial" panose="020B0604020202020204" pitchFamily="34" charset="0"/>
                <a:cs typeface="Arial" panose="020B0604020202020204" pitchFamily="34" charset="0"/>
              </a:rPr>
              <a:t>desarrollo</a:t>
            </a:r>
            <a:r>
              <a:rPr lang="fr-FR" sz="2400" dirty="0">
                <a:solidFill>
                  <a:srgbClr val="C00000"/>
                </a:solidFill>
                <a:latin typeface="Arial" panose="020B0604020202020204" pitchFamily="34" charset="0"/>
                <a:cs typeface="Arial" panose="020B0604020202020204" pitchFamily="34" charset="0"/>
              </a:rPr>
              <a:t> </a:t>
            </a:r>
            <a:r>
              <a:rPr lang="fr-FR" sz="2400" dirty="0" err="1">
                <a:solidFill>
                  <a:srgbClr val="C00000"/>
                </a:solidFill>
                <a:latin typeface="Arial" panose="020B0604020202020204" pitchFamily="34" charset="0"/>
                <a:cs typeface="Arial" panose="020B0604020202020204" pitchFamily="34" charset="0"/>
              </a:rPr>
              <a:t>escolar</a:t>
            </a:r>
            <a:r>
              <a:rPr lang="fr-FR" sz="2400" dirty="0">
                <a:solidFill>
                  <a:srgbClr val="C00000"/>
                </a:solidFill>
                <a:latin typeface="Arial" panose="020B0604020202020204" pitchFamily="34" charset="0"/>
                <a:cs typeface="Arial" panose="020B0604020202020204" pitchFamily="34" charset="0"/>
              </a:rPr>
              <a:t> y social.</a:t>
            </a:r>
            <a:endParaRPr lang="es-CL" sz="24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8841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5ED4B9-C9E0-4A0C-B52C-E5D6C2F3C740}"/>
              </a:ext>
            </a:extLst>
          </p:cNvPr>
          <p:cNvSpPr>
            <a:spLocks noGrp="1"/>
          </p:cNvSpPr>
          <p:nvPr>
            <p:ph type="title"/>
          </p:nvPr>
        </p:nvSpPr>
        <p:spPr>
          <a:xfrm>
            <a:off x="1702191" y="624110"/>
            <a:ext cx="9802421" cy="1007742"/>
          </a:xfrm>
          <a:solidFill>
            <a:schemeClr val="bg1">
              <a:lumMod val="85000"/>
            </a:schemeClr>
          </a:solidFill>
          <a:ln>
            <a:solidFill>
              <a:srgbClr val="FF0000"/>
            </a:solidFill>
          </a:ln>
        </p:spPr>
        <p:txBody>
          <a:bodyPr>
            <a:normAutofit fontScale="90000"/>
          </a:bodyPr>
          <a:lstStyle/>
          <a:p>
            <a:pPr algn="ctr"/>
            <a:r>
              <a:rPr lang="es-CL" sz="3200" b="1" dirty="0" err="1">
                <a:solidFill>
                  <a:srgbClr val="002060"/>
                </a:solidFill>
                <a:latin typeface="Arial" panose="020B0604020202020204" pitchFamily="34" charset="0"/>
                <a:cs typeface="Arial" panose="020B0604020202020204" pitchFamily="34" charset="0"/>
              </a:rPr>
              <a:t>Principali</a:t>
            </a:r>
            <a:r>
              <a:rPr lang="es-CL" sz="3200" b="1" dirty="0">
                <a:solidFill>
                  <a:srgbClr val="002060"/>
                </a:solidFill>
                <a:latin typeface="Arial" panose="020B0604020202020204" pitchFamily="34" charset="0"/>
                <a:cs typeface="Arial" panose="020B0604020202020204" pitchFamily="34" charset="0"/>
              </a:rPr>
              <a:t> </a:t>
            </a:r>
            <a:r>
              <a:rPr lang="es-CL" sz="3200" b="1" dirty="0" err="1">
                <a:solidFill>
                  <a:srgbClr val="002060"/>
                </a:solidFill>
                <a:latin typeface="Arial" panose="020B0604020202020204" pitchFamily="34" charset="0"/>
                <a:cs typeface="Arial" panose="020B0604020202020204" pitchFamily="34" charset="0"/>
              </a:rPr>
              <a:t>sfide</a:t>
            </a:r>
            <a:br>
              <a:rPr lang="es-CL" sz="3200" b="1" dirty="0">
                <a:solidFill>
                  <a:srgbClr val="002060"/>
                </a:solidFill>
                <a:latin typeface="Arial" panose="020B0604020202020204" pitchFamily="34" charset="0"/>
                <a:cs typeface="Arial" panose="020B0604020202020204" pitchFamily="34" charset="0"/>
              </a:rPr>
            </a:br>
            <a:r>
              <a:rPr lang="es-CL" sz="3200" b="1" dirty="0">
                <a:solidFill>
                  <a:srgbClr val="C00000"/>
                </a:solidFill>
                <a:latin typeface="Arial" panose="020B0604020202020204" pitchFamily="34" charset="0"/>
                <a:cs typeface="Arial" panose="020B0604020202020204" pitchFamily="34" charset="0"/>
              </a:rPr>
              <a:t>Principales desafíos </a:t>
            </a:r>
          </a:p>
        </p:txBody>
      </p:sp>
      <p:sp>
        <p:nvSpPr>
          <p:cNvPr id="3" name="Marcador de contenido 2">
            <a:extLst>
              <a:ext uri="{FF2B5EF4-FFF2-40B4-BE49-F238E27FC236}">
                <a16:creationId xmlns:a16="http://schemas.microsoft.com/office/drawing/2014/main" id="{C9B15A8C-8536-4022-9E00-9E7C1E9BD545}"/>
              </a:ext>
            </a:extLst>
          </p:cNvPr>
          <p:cNvSpPr>
            <a:spLocks noGrp="1"/>
          </p:cNvSpPr>
          <p:nvPr>
            <p:ph idx="1"/>
          </p:nvPr>
        </p:nvSpPr>
        <p:spPr>
          <a:xfrm>
            <a:off x="1702190" y="2091397"/>
            <a:ext cx="4923693" cy="4407877"/>
          </a:xfrm>
          <a:solidFill>
            <a:schemeClr val="accent4">
              <a:lumMod val="60000"/>
              <a:lumOff val="40000"/>
            </a:schemeClr>
          </a:solidFill>
          <a:ln>
            <a:solidFill>
              <a:srgbClr val="002060"/>
            </a:solidFill>
          </a:ln>
        </p:spPr>
        <p:txBody>
          <a:bodyPr>
            <a:normAutofit/>
          </a:bodyPr>
          <a:lstStyle/>
          <a:p>
            <a:pPr algn="just"/>
            <a:endParaRPr lang="fr-FR" sz="2400" b="1" dirty="0">
              <a:solidFill>
                <a:srgbClr val="C00000"/>
              </a:solidFill>
              <a:latin typeface="Arial" panose="020B0604020202020204" pitchFamily="34" charset="0"/>
              <a:cs typeface="Arial" panose="020B0604020202020204" pitchFamily="34" charset="0"/>
            </a:endParaRPr>
          </a:p>
          <a:p>
            <a:pPr marL="365125" indent="-365125" algn="just">
              <a:buNone/>
            </a:pPr>
            <a:r>
              <a:rPr lang="fr-FR" sz="2400" b="1" dirty="0">
                <a:solidFill>
                  <a:srgbClr val="C00000"/>
                </a:solidFill>
                <a:latin typeface="Arial" panose="020B0604020202020204" pitchFamily="34" charset="0"/>
                <a:cs typeface="Arial" panose="020B0604020202020204" pitchFamily="34" charset="0"/>
              </a:rPr>
              <a:t>1.</a:t>
            </a:r>
            <a:r>
              <a:rPr lang="it-IT" sz="2400" b="1" dirty="0">
                <a:solidFill>
                  <a:srgbClr val="C00000"/>
                </a:solidFill>
                <a:latin typeface="Arial" panose="020B0604020202020204" pitchFamily="34" charset="0"/>
                <a:cs typeface="Arial" panose="020B0604020202020204" pitchFamily="34" charset="0"/>
              </a:rPr>
              <a:t> Accesso a risorse adeguate: </a:t>
            </a:r>
            <a:r>
              <a:rPr lang="it-IT" sz="2400" dirty="0">
                <a:solidFill>
                  <a:srgbClr val="002060"/>
                </a:solidFill>
                <a:latin typeface="Arial" panose="020B0604020202020204" pitchFamily="34" charset="0"/>
                <a:cs typeface="Arial" panose="020B0604020202020204" pitchFamily="34" charset="0"/>
              </a:rPr>
              <a:t>molte scuole non dispongono delle risorse necessarie per accogliere gli studenti con disabilità. Queste includono personale specializzato, risorse didattiche adattate, tecnologie assistive e infrastrutture adeguate per gli studenti con mobilità ridotta.</a:t>
            </a:r>
            <a:endParaRPr lang="es-CL" sz="2400" dirty="0">
              <a:solidFill>
                <a:srgbClr val="002060"/>
              </a:solidFill>
              <a:latin typeface="Arial" panose="020B0604020202020204" pitchFamily="34" charset="0"/>
              <a:cs typeface="Arial" panose="020B0604020202020204" pitchFamily="34" charset="0"/>
            </a:endParaRPr>
          </a:p>
        </p:txBody>
      </p:sp>
      <p:sp>
        <p:nvSpPr>
          <p:cNvPr id="4" name="Marcador de contenido 2">
            <a:extLst>
              <a:ext uri="{FF2B5EF4-FFF2-40B4-BE49-F238E27FC236}">
                <a16:creationId xmlns:a16="http://schemas.microsoft.com/office/drawing/2014/main" id="{DB3C33D0-6129-423D-87BD-90784C03B9CE}"/>
              </a:ext>
            </a:extLst>
          </p:cNvPr>
          <p:cNvSpPr txBox="1">
            <a:spLocks/>
          </p:cNvSpPr>
          <p:nvPr/>
        </p:nvSpPr>
        <p:spPr>
          <a:xfrm>
            <a:off x="6876757" y="2091397"/>
            <a:ext cx="4627855" cy="4407877"/>
          </a:xfrm>
          <a:prstGeom prst="rect">
            <a:avLst/>
          </a:prstGeom>
          <a:solidFill>
            <a:schemeClr val="accent2">
              <a:lumMod val="20000"/>
              <a:lumOff val="80000"/>
            </a:schemeClr>
          </a:solidFill>
          <a:ln>
            <a:solidFill>
              <a:srgbClr val="002060"/>
            </a:solidFill>
          </a:ln>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65125" indent="0" algn="just">
              <a:buFont typeface="Wingdings 3" charset="2"/>
              <a:buNone/>
            </a:pPr>
            <a:endParaRPr lang="fr-FR" sz="2400" b="1" dirty="0">
              <a:solidFill>
                <a:srgbClr val="C00000"/>
              </a:solidFill>
              <a:latin typeface="Arial" panose="020B0604020202020204" pitchFamily="34" charset="0"/>
              <a:cs typeface="Arial" panose="020B0604020202020204" pitchFamily="34" charset="0"/>
            </a:endParaRPr>
          </a:p>
          <a:p>
            <a:pPr marL="365125" indent="0" algn="just">
              <a:buFont typeface="Wingdings 3" charset="2"/>
              <a:buNone/>
            </a:pPr>
            <a:r>
              <a:rPr lang="fr-FR" sz="2400" b="1" dirty="0">
                <a:solidFill>
                  <a:srgbClr val="C00000"/>
                </a:solidFill>
                <a:latin typeface="Arial" panose="020B0604020202020204" pitchFamily="34" charset="0"/>
                <a:cs typeface="Arial" panose="020B0604020202020204" pitchFamily="34" charset="0"/>
              </a:rPr>
              <a:t>1. </a:t>
            </a:r>
            <a:r>
              <a:rPr lang="fr-FR" sz="2400" b="1" dirty="0" err="1">
                <a:solidFill>
                  <a:srgbClr val="C00000"/>
                </a:solidFill>
                <a:latin typeface="Arial" panose="020B0604020202020204" pitchFamily="34" charset="0"/>
                <a:cs typeface="Arial" panose="020B0604020202020204" pitchFamily="34" charset="0"/>
              </a:rPr>
              <a:t>Acceso</a:t>
            </a:r>
            <a:r>
              <a:rPr lang="fr-FR" sz="2400" b="1" dirty="0">
                <a:solidFill>
                  <a:srgbClr val="C00000"/>
                </a:solidFill>
                <a:latin typeface="Arial" panose="020B0604020202020204" pitchFamily="34" charset="0"/>
                <a:cs typeface="Arial" panose="020B0604020202020204" pitchFamily="34" charset="0"/>
              </a:rPr>
              <a:t> a </a:t>
            </a:r>
            <a:r>
              <a:rPr lang="fr-FR" sz="2400" b="1" dirty="0" err="1">
                <a:solidFill>
                  <a:srgbClr val="C00000"/>
                </a:solidFill>
                <a:latin typeface="Arial" panose="020B0604020202020204" pitchFamily="34" charset="0"/>
                <a:cs typeface="Arial" panose="020B0604020202020204" pitchFamily="34" charset="0"/>
              </a:rPr>
              <a:t>recursos</a:t>
            </a:r>
            <a:r>
              <a:rPr lang="fr-FR" sz="2400" b="1" dirty="0">
                <a:solidFill>
                  <a:srgbClr val="C00000"/>
                </a:solidFill>
                <a:latin typeface="Arial" panose="020B0604020202020204" pitchFamily="34" charset="0"/>
                <a:cs typeface="Arial" panose="020B0604020202020204" pitchFamily="34" charset="0"/>
              </a:rPr>
              <a:t> </a:t>
            </a:r>
            <a:r>
              <a:rPr lang="fr-FR" sz="2400" b="1" dirty="0" err="1">
                <a:solidFill>
                  <a:srgbClr val="C00000"/>
                </a:solidFill>
                <a:latin typeface="Arial" panose="020B0604020202020204" pitchFamily="34" charset="0"/>
                <a:cs typeface="Arial" panose="020B0604020202020204" pitchFamily="34" charset="0"/>
              </a:rPr>
              <a:t>adecuados</a:t>
            </a:r>
            <a:r>
              <a:rPr lang="fr-FR" sz="2400" b="1" dirty="0">
                <a:solidFill>
                  <a:srgbClr val="C0000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numerosas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escuelas</a:t>
            </a:r>
            <a:r>
              <a:rPr lang="fr-FR" sz="2400" dirty="0">
                <a:solidFill>
                  <a:srgbClr val="002060"/>
                </a:solidFill>
                <a:latin typeface="Arial" panose="020B0604020202020204" pitchFamily="34" charset="0"/>
                <a:cs typeface="Arial" panose="020B0604020202020204" pitchFamily="34" charset="0"/>
              </a:rPr>
              <a:t> no </a:t>
            </a:r>
            <a:r>
              <a:rPr lang="fr-FR" sz="2400" dirty="0" err="1">
                <a:solidFill>
                  <a:srgbClr val="002060"/>
                </a:solidFill>
                <a:latin typeface="Arial" panose="020B0604020202020204" pitchFamily="34" charset="0"/>
                <a:cs typeface="Arial" panose="020B0604020202020204" pitchFamily="34" charset="0"/>
              </a:rPr>
              <a:t>disponen</a:t>
            </a:r>
            <a:r>
              <a:rPr lang="fr-FR" sz="2400" dirty="0">
                <a:solidFill>
                  <a:srgbClr val="002060"/>
                </a:solidFill>
                <a:latin typeface="Arial" panose="020B0604020202020204" pitchFamily="34" charset="0"/>
                <a:cs typeface="Arial" panose="020B0604020202020204" pitchFamily="34" charset="0"/>
              </a:rPr>
              <a:t> de los </a:t>
            </a:r>
            <a:r>
              <a:rPr lang="fr-FR" sz="2400" dirty="0" err="1">
                <a:solidFill>
                  <a:srgbClr val="002060"/>
                </a:solidFill>
                <a:latin typeface="Arial" panose="020B0604020202020204" pitchFamily="34" charset="0"/>
                <a:cs typeface="Arial" panose="020B0604020202020204" pitchFamily="34" charset="0"/>
              </a:rPr>
              <a:t>recursos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necesarios</a:t>
            </a:r>
            <a:r>
              <a:rPr lang="fr-FR" sz="2400" dirty="0">
                <a:solidFill>
                  <a:srgbClr val="002060"/>
                </a:solidFill>
                <a:latin typeface="Arial" panose="020B0604020202020204" pitchFamily="34" charset="0"/>
                <a:cs typeface="Arial" panose="020B0604020202020204" pitchFamily="34" charset="0"/>
              </a:rPr>
              <a:t> para </a:t>
            </a:r>
            <a:r>
              <a:rPr lang="fr-FR" sz="2400" dirty="0" err="1">
                <a:solidFill>
                  <a:srgbClr val="002060"/>
                </a:solidFill>
                <a:latin typeface="Arial" panose="020B0604020202020204" pitchFamily="34" charset="0"/>
                <a:cs typeface="Arial" panose="020B0604020202020204" pitchFamily="34" charset="0"/>
              </a:rPr>
              <a:t>acoger</a:t>
            </a:r>
            <a:r>
              <a:rPr lang="fr-FR" sz="2400" dirty="0">
                <a:solidFill>
                  <a:srgbClr val="002060"/>
                </a:solidFill>
                <a:latin typeface="Arial" panose="020B0604020202020204" pitchFamily="34" charset="0"/>
                <a:cs typeface="Arial" panose="020B0604020202020204" pitchFamily="34" charset="0"/>
              </a:rPr>
              <a:t> a </a:t>
            </a:r>
            <a:r>
              <a:rPr lang="fr-FR" sz="2400" dirty="0" err="1">
                <a:solidFill>
                  <a:srgbClr val="002060"/>
                </a:solidFill>
                <a:latin typeface="Arial" panose="020B0604020202020204" pitchFamily="34" charset="0"/>
                <a:cs typeface="Arial" panose="020B0604020202020204" pitchFamily="34" charset="0"/>
              </a:rPr>
              <a:t>estudiantes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discapacitados</a:t>
            </a:r>
            <a:r>
              <a:rPr lang="fr-FR" sz="2400" dirty="0">
                <a:solidFill>
                  <a:srgbClr val="002060"/>
                </a:solidFill>
                <a:latin typeface="Arial" panose="020B0604020202020204" pitchFamily="34" charset="0"/>
                <a:cs typeface="Arial" panose="020B0604020202020204" pitchFamily="34" charset="0"/>
              </a:rPr>
              <a:t>. Se </a:t>
            </a:r>
            <a:r>
              <a:rPr lang="fr-FR" sz="2400" dirty="0" err="1">
                <a:solidFill>
                  <a:srgbClr val="002060"/>
                </a:solidFill>
                <a:latin typeface="Arial" panose="020B0604020202020204" pitchFamily="34" charset="0"/>
                <a:cs typeface="Arial" panose="020B0604020202020204" pitchFamily="34" charset="0"/>
              </a:rPr>
              <a:t>trata</a:t>
            </a:r>
            <a:r>
              <a:rPr lang="fr-FR" sz="2400" dirty="0">
                <a:solidFill>
                  <a:srgbClr val="002060"/>
                </a:solidFill>
                <a:latin typeface="Arial" panose="020B0604020202020204" pitchFamily="34" charset="0"/>
                <a:cs typeface="Arial" panose="020B0604020202020204" pitchFamily="34" charset="0"/>
              </a:rPr>
              <a:t> de </a:t>
            </a:r>
            <a:r>
              <a:rPr lang="fr-FR" sz="2400" dirty="0" err="1">
                <a:solidFill>
                  <a:srgbClr val="002060"/>
                </a:solidFill>
                <a:latin typeface="Arial" panose="020B0604020202020204" pitchFamily="34" charset="0"/>
                <a:cs typeface="Arial" panose="020B0604020202020204" pitchFamily="34" charset="0"/>
              </a:rPr>
              <a:t>personal</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especializado</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material</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pedagógico</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adaptado</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tecnologías</a:t>
            </a:r>
            <a:r>
              <a:rPr lang="fr-FR" sz="2400" dirty="0">
                <a:solidFill>
                  <a:srgbClr val="002060"/>
                </a:solidFill>
                <a:latin typeface="Arial" panose="020B0604020202020204" pitchFamily="34" charset="0"/>
                <a:cs typeface="Arial" panose="020B0604020202020204" pitchFamily="34" charset="0"/>
              </a:rPr>
              <a:t> de </a:t>
            </a:r>
            <a:r>
              <a:rPr lang="fr-FR" sz="2400" dirty="0" err="1">
                <a:solidFill>
                  <a:srgbClr val="002060"/>
                </a:solidFill>
                <a:latin typeface="Arial" panose="020B0604020202020204" pitchFamily="34" charset="0"/>
                <a:cs typeface="Arial" panose="020B0604020202020204" pitchFamily="34" charset="0"/>
              </a:rPr>
              <a:t>asistencia</a:t>
            </a:r>
            <a:r>
              <a:rPr lang="fr-FR" sz="2400" dirty="0">
                <a:solidFill>
                  <a:srgbClr val="002060"/>
                </a:solidFill>
                <a:latin typeface="Arial" panose="020B0604020202020204" pitchFamily="34" charset="0"/>
                <a:cs typeface="Arial" panose="020B0604020202020204" pitchFamily="34" charset="0"/>
              </a:rPr>
              <a:t> e </a:t>
            </a:r>
            <a:r>
              <a:rPr lang="fr-FR" sz="2400" dirty="0" err="1">
                <a:solidFill>
                  <a:srgbClr val="002060"/>
                </a:solidFill>
                <a:latin typeface="Arial" panose="020B0604020202020204" pitchFamily="34" charset="0"/>
                <a:cs typeface="Arial" panose="020B0604020202020204" pitchFamily="34" charset="0"/>
              </a:rPr>
              <a:t>infraestructura</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adecuada</a:t>
            </a:r>
            <a:r>
              <a:rPr lang="fr-FR" sz="2400" dirty="0">
                <a:solidFill>
                  <a:srgbClr val="002060"/>
                </a:solidFill>
                <a:latin typeface="Arial" panose="020B0604020202020204" pitchFamily="34" charset="0"/>
                <a:cs typeface="Arial" panose="020B0604020202020204" pitchFamily="34" charset="0"/>
              </a:rPr>
              <a:t> para </a:t>
            </a:r>
            <a:r>
              <a:rPr lang="fr-FR" sz="2400" dirty="0" err="1">
                <a:solidFill>
                  <a:srgbClr val="002060"/>
                </a:solidFill>
                <a:latin typeface="Arial" panose="020B0604020202020204" pitchFamily="34" charset="0"/>
                <a:cs typeface="Arial" panose="020B0604020202020204" pitchFamily="34" charset="0"/>
              </a:rPr>
              <a:t>estudiantes</a:t>
            </a:r>
            <a:r>
              <a:rPr lang="fr-FR" sz="2400" dirty="0">
                <a:solidFill>
                  <a:srgbClr val="002060"/>
                </a:solidFill>
                <a:latin typeface="Arial" panose="020B0604020202020204" pitchFamily="34" charset="0"/>
                <a:cs typeface="Arial" panose="020B0604020202020204" pitchFamily="34" charset="0"/>
              </a:rPr>
              <a:t> con </a:t>
            </a:r>
            <a:r>
              <a:rPr lang="fr-FR" sz="2400" dirty="0" err="1">
                <a:solidFill>
                  <a:srgbClr val="002060"/>
                </a:solidFill>
                <a:latin typeface="Arial" panose="020B0604020202020204" pitchFamily="34" charset="0"/>
                <a:cs typeface="Arial" panose="020B0604020202020204" pitchFamily="34" charset="0"/>
              </a:rPr>
              <a:t>movilidad</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reducida</a:t>
            </a:r>
            <a:r>
              <a:rPr lang="fr-FR" sz="2400" dirty="0">
                <a:solidFill>
                  <a:srgbClr val="002060"/>
                </a:solidFill>
                <a:latin typeface="Arial" panose="020B0604020202020204" pitchFamily="34" charset="0"/>
                <a:cs typeface="Arial" panose="020B0604020202020204" pitchFamily="34" charset="0"/>
              </a:rPr>
              <a:t>.</a:t>
            </a:r>
            <a:endParaRPr lang="es-CL"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9267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84A978B-7DEF-43D2-9BFA-5BDDFFE045D6}"/>
              </a:ext>
            </a:extLst>
          </p:cNvPr>
          <p:cNvSpPr>
            <a:spLocks noGrp="1"/>
          </p:cNvSpPr>
          <p:nvPr>
            <p:ph idx="1"/>
          </p:nvPr>
        </p:nvSpPr>
        <p:spPr>
          <a:xfrm>
            <a:off x="1759218" y="1061887"/>
            <a:ext cx="4655650" cy="5029424"/>
          </a:xfrm>
          <a:solidFill>
            <a:srgbClr val="FFFF00"/>
          </a:solidFill>
          <a:ln>
            <a:solidFill>
              <a:srgbClr val="002060"/>
            </a:solidFill>
          </a:ln>
        </p:spPr>
        <p:txBody>
          <a:bodyPr>
            <a:normAutofit fontScale="92500" lnSpcReduction="10000"/>
          </a:bodyPr>
          <a:lstStyle/>
          <a:p>
            <a:pPr algn="just"/>
            <a:endParaRPr lang="fr-FR" sz="2400" b="1" dirty="0">
              <a:solidFill>
                <a:srgbClr val="C00000"/>
              </a:solidFill>
              <a:latin typeface="Arial" panose="020B0604020202020204" pitchFamily="34" charset="0"/>
              <a:cs typeface="Arial" panose="020B0604020202020204" pitchFamily="34" charset="0"/>
            </a:endParaRPr>
          </a:p>
          <a:p>
            <a:pPr marL="365125" indent="-365125" algn="just">
              <a:buNone/>
            </a:pPr>
            <a:r>
              <a:rPr lang="fr-FR" sz="2400" b="1" dirty="0">
                <a:solidFill>
                  <a:srgbClr val="C00000"/>
                </a:solidFill>
                <a:latin typeface="Arial" panose="020B0604020202020204" pitchFamily="34" charset="0"/>
                <a:cs typeface="Arial" panose="020B0604020202020204" pitchFamily="34" charset="0"/>
              </a:rPr>
              <a:t>2. </a:t>
            </a:r>
            <a:r>
              <a:rPr lang="it-IT" sz="2400" b="1" dirty="0">
                <a:solidFill>
                  <a:srgbClr val="C00000"/>
                </a:solidFill>
                <a:latin typeface="Arial" panose="020B0604020202020204" pitchFamily="34" charset="0"/>
                <a:cs typeface="Arial" panose="020B0604020202020204" pitchFamily="34" charset="0"/>
              </a:rPr>
              <a:t>Formazione degli insegnanti: </a:t>
            </a:r>
            <a:r>
              <a:rPr lang="it-IT" sz="2400" dirty="0">
                <a:solidFill>
                  <a:srgbClr val="002060"/>
                </a:solidFill>
                <a:latin typeface="Arial" panose="020B0604020202020204" pitchFamily="34" charset="0"/>
                <a:cs typeface="Arial" panose="020B0604020202020204" pitchFamily="34" charset="0"/>
              </a:rPr>
              <a:t>sebbene molti insegnanti si impegnino per l'inclusione, non tutti sono adeguatamente formati per rispondere alle esigenze specifiche degli alunni disabili.I programmi di formazione iniziale e continua dovrebbero includere strategie di insegnamento adattate e una maggiore consapevolezza delle diverse disabilità, per consentire agli insegnanti di fornire un sostegno adeguato.</a:t>
            </a:r>
            <a:endParaRPr lang="es-CL" sz="2400" dirty="0">
              <a:solidFill>
                <a:srgbClr val="002060"/>
              </a:solidFill>
              <a:latin typeface="Arial" panose="020B0604020202020204" pitchFamily="34" charset="0"/>
              <a:cs typeface="Arial" panose="020B0604020202020204" pitchFamily="34" charset="0"/>
            </a:endParaRPr>
          </a:p>
        </p:txBody>
      </p:sp>
      <p:sp>
        <p:nvSpPr>
          <p:cNvPr id="4" name="Marcador de contenido 2">
            <a:extLst>
              <a:ext uri="{FF2B5EF4-FFF2-40B4-BE49-F238E27FC236}">
                <a16:creationId xmlns:a16="http://schemas.microsoft.com/office/drawing/2014/main" id="{1ED89602-9E48-411C-9670-9AAEB0A222D5}"/>
              </a:ext>
            </a:extLst>
          </p:cNvPr>
          <p:cNvSpPr txBox="1">
            <a:spLocks/>
          </p:cNvSpPr>
          <p:nvPr/>
        </p:nvSpPr>
        <p:spPr>
          <a:xfrm>
            <a:off x="6650084" y="1066352"/>
            <a:ext cx="4801018" cy="5029424"/>
          </a:xfrm>
          <a:prstGeom prst="rect">
            <a:avLst/>
          </a:prstGeom>
          <a:solidFill>
            <a:schemeClr val="accent6">
              <a:lumMod val="40000"/>
              <a:lumOff val="60000"/>
            </a:schemeClr>
          </a:solidFill>
          <a:ln>
            <a:solidFill>
              <a:srgbClr val="002060"/>
            </a:solidFill>
          </a:ln>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endParaRPr lang="fr-FR" sz="2400" b="1" dirty="0">
              <a:solidFill>
                <a:srgbClr val="C00000"/>
              </a:solidFill>
              <a:latin typeface="Arial" panose="020B0604020202020204" pitchFamily="34" charset="0"/>
              <a:cs typeface="Arial" panose="020B0604020202020204" pitchFamily="34" charset="0"/>
            </a:endParaRPr>
          </a:p>
          <a:p>
            <a:pPr marL="365125" indent="-365125" algn="just">
              <a:buFont typeface="Wingdings 3" charset="2"/>
              <a:buNone/>
            </a:pPr>
            <a:r>
              <a:rPr lang="fr-FR" sz="2400" b="1" dirty="0">
                <a:solidFill>
                  <a:srgbClr val="C00000"/>
                </a:solidFill>
                <a:latin typeface="Arial" panose="020B0604020202020204" pitchFamily="34" charset="0"/>
                <a:cs typeface="Arial" panose="020B0604020202020204" pitchFamily="34" charset="0"/>
              </a:rPr>
              <a:t>2. </a:t>
            </a:r>
            <a:r>
              <a:rPr lang="fr-FR" sz="2400" b="1" dirty="0" err="1">
                <a:solidFill>
                  <a:srgbClr val="C00000"/>
                </a:solidFill>
                <a:latin typeface="Arial" panose="020B0604020202020204" pitchFamily="34" charset="0"/>
                <a:cs typeface="Arial" panose="020B0604020202020204" pitchFamily="34" charset="0"/>
              </a:rPr>
              <a:t>Formación</a:t>
            </a:r>
            <a:r>
              <a:rPr lang="fr-FR" sz="2400" b="1" dirty="0">
                <a:solidFill>
                  <a:srgbClr val="C00000"/>
                </a:solidFill>
                <a:latin typeface="Arial" panose="020B0604020202020204" pitchFamily="34" charset="0"/>
                <a:cs typeface="Arial" panose="020B0604020202020204" pitchFamily="34" charset="0"/>
              </a:rPr>
              <a:t> de </a:t>
            </a:r>
            <a:r>
              <a:rPr lang="fr-FR" sz="2400" b="1" dirty="0" err="1">
                <a:solidFill>
                  <a:srgbClr val="C00000"/>
                </a:solidFill>
                <a:latin typeface="Arial" panose="020B0604020202020204" pitchFamily="34" charset="0"/>
                <a:cs typeface="Arial" panose="020B0604020202020204" pitchFamily="34" charset="0"/>
              </a:rPr>
              <a:t>profesores</a:t>
            </a:r>
            <a:r>
              <a:rPr lang="fr-FR" sz="2400" b="1" dirty="0">
                <a:solidFill>
                  <a:srgbClr val="C00000"/>
                </a:solidFill>
                <a:latin typeface="Arial" panose="020B0604020202020204" pitchFamily="34" charset="0"/>
                <a:cs typeface="Arial" panose="020B0604020202020204" pitchFamily="34" charset="0"/>
              </a:rPr>
              <a:t>: </a:t>
            </a:r>
            <a:r>
              <a:rPr lang="fr-FR" sz="2400" dirty="0">
                <a:solidFill>
                  <a:srgbClr val="002060"/>
                </a:solidFill>
                <a:latin typeface="Arial" panose="020B0604020202020204" pitchFamily="34" charset="0"/>
                <a:cs typeface="Arial" panose="020B0604020202020204" pitchFamily="34" charset="0"/>
              </a:rPr>
              <a:t>si bien </a:t>
            </a:r>
            <a:r>
              <a:rPr lang="fr-FR" sz="2400" dirty="0" err="1">
                <a:solidFill>
                  <a:srgbClr val="002060"/>
                </a:solidFill>
                <a:latin typeface="Arial" panose="020B0604020202020204" pitchFamily="34" charset="0"/>
                <a:cs typeface="Arial" panose="020B0604020202020204" pitchFamily="34" charset="0"/>
              </a:rPr>
              <a:t>numerosos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profesores</a:t>
            </a:r>
            <a:r>
              <a:rPr lang="fr-FR" sz="2400" dirty="0">
                <a:solidFill>
                  <a:srgbClr val="002060"/>
                </a:solidFill>
                <a:latin typeface="Arial" panose="020B0604020202020204" pitchFamily="34" charset="0"/>
                <a:cs typeface="Arial" panose="020B0604020202020204" pitchFamily="34" charset="0"/>
              </a:rPr>
              <a:t> se </a:t>
            </a:r>
            <a:r>
              <a:rPr lang="fr-FR" sz="2400" dirty="0" err="1">
                <a:solidFill>
                  <a:srgbClr val="002060"/>
                </a:solidFill>
                <a:latin typeface="Arial" panose="020B0604020202020204" pitchFamily="34" charset="0"/>
                <a:cs typeface="Arial" panose="020B0604020202020204" pitchFamily="34" charset="0"/>
              </a:rPr>
              <a:t>comprometen</a:t>
            </a:r>
            <a:r>
              <a:rPr lang="fr-FR" sz="2400" dirty="0">
                <a:solidFill>
                  <a:srgbClr val="002060"/>
                </a:solidFill>
                <a:latin typeface="Arial" panose="020B0604020202020204" pitchFamily="34" charset="0"/>
                <a:cs typeface="Arial" panose="020B0604020202020204" pitchFamily="34" charset="0"/>
              </a:rPr>
              <a:t> a </a:t>
            </a:r>
            <a:r>
              <a:rPr lang="fr-FR" sz="2400" dirty="0" err="1">
                <a:solidFill>
                  <a:srgbClr val="002060"/>
                </a:solidFill>
                <a:latin typeface="Arial" panose="020B0604020202020204" pitchFamily="34" charset="0"/>
                <a:cs typeface="Arial" panose="020B0604020202020204" pitchFamily="34" charset="0"/>
              </a:rPr>
              <a:t>favor</a:t>
            </a:r>
            <a:r>
              <a:rPr lang="fr-FR" sz="2400" dirty="0">
                <a:solidFill>
                  <a:srgbClr val="002060"/>
                </a:solidFill>
                <a:latin typeface="Arial" panose="020B0604020202020204" pitchFamily="34" charset="0"/>
                <a:cs typeface="Arial" panose="020B0604020202020204" pitchFamily="34" charset="0"/>
              </a:rPr>
              <a:t> de la </a:t>
            </a:r>
            <a:r>
              <a:rPr lang="fr-FR" sz="2400" dirty="0" err="1">
                <a:solidFill>
                  <a:srgbClr val="002060"/>
                </a:solidFill>
                <a:latin typeface="Arial" panose="020B0604020202020204" pitchFamily="34" charset="0"/>
                <a:cs typeface="Arial" panose="020B0604020202020204" pitchFamily="34" charset="0"/>
              </a:rPr>
              <a:t>inclusión</a:t>
            </a:r>
            <a:r>
              <a:rPr lang="fr-FR" sz="2400" dirty="0">
                <a:solidFill>
                  <a:srgbClr val="002060"/>
                </a:solidFill>
                <a:latin typeface="Arial" panose="020B0604020202020204" pitchFamily="34" charset="0"/>
                <a:cs typeface="Arial" panose="020B0604020202020204" pitchFamily="34" charset="0"/>
              </a:rPr>
              <a:t>, no </a:t>
            </a:r>
            <a:r>
              <a:rPr lang="fr-FR" sz="2400" dirty="0" err="1">
                <a:solidFill>
                  <a:srgbClr val="002060"/>
                </a:solidFill>
                <a:latin typeface="Arial" panose="020B0604020202020204" pitchFamily="34" charset="0"/>
                <a:cs typeface="Arial" panose="020B0604020202020204" pitchFamily="34" charset="0"/>
              </a:rPr>
              <a:t>todos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están</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formados</a:t>
            </a:r>
            <a:r>
              <a:rPr lang="fr-FR" sz="2400" dirty="0">
                <a:solidFill>
                  <a:srgbClr val="002060"/>
                </a:solidFill>
                <a:latin typeface="Arial" panose="020B0604020202020204" pitchFamily="34" charset="0"/>
                <a:cs typeface="Arial" panose="020B0604020202020204" pitchFamily="34" charset="0"/>
              </a:rPr>
              <a:t> de </a:t>
            </a:r>
            <a:r>
              <a:rPr lang="fr-FR" sz="2400" dirty="0" err="1">
                <a:solidFill>
                  <a:srgbClr val="002060"/>
                </a:solidFill>
                <a:latin typeface="Arial" panose="020B0604020202020204" pitchFamily="34" charset="0"/>
                <a:cs typeface="Arial" panose="020B0604020202020204" pitchFamily="34" charset="0"/>
              </a:rPr>
              <a:t>manera</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adecuada</a:t>
            </a:r>
            <a:r>
              <a:rPr lang="fr-FR" sz="2400" dirty="0">
                <a:solidFill>
                  <a:srgbClr val="002060"/>
                </a:solidFill>
                <a:latin typeface="Arial" panose="020B0604020202020204" pitchFamily="34" charset="0"/>
                <a:cs typeface="Arial" panose="020B0604020202020204" pitchFamily="34" charset="0"/>
              </a:rPr>
              <a:t> para </a:t>
            </a:r>
            <a:r>
              <a:rPr lang="fr-FR" sz="2400" dirty="0" err="1">
                <a:solidFill>
                  <a:srgbClr val="002060"/>
                </a:solidFill>
                <a:latin typeface="Arial" panose="020B0604020202020204" pitchFamily="34" charset="0"/>
                <a:cs typeface="Arial" panose="020B0604020202020204" pitchFamily="34" charset="0"/>
              </a:rPr>
              <a:t>responder</a:t>
            </a:r>
            <a:r>
              <a:rPr lang="fr-FR" sz="2400" dirty="0">
                <a:solidFill>
                  <a:srgbClr val="002060"/>
                </a:solidFill>
                <a:latin typeface="Arial" panose="020B0604020202020204" pitchFamily="34" charset="0"/>
                <a:cs typeface="Arial" panose="020B0604020202020204" pitchFamily="34" charset="0"/>
              </a:rPr>
              <a:t> a las </a:t>
            </a:r>
            <a:r>
              <a:rPr lang="fr-FR" sz="2400" dirty="0" err="1">
                <a:solidFill>
                  <a:srgbClr val="002060"/>
                </a:solidFill>
                <a:latin typeface="Arial" panose="020B0604020202020204" pitchFamily="34" charset="0"/>
                <a:cs typeface="Arial" panose="020B0604020202020204" pitchFamily="34" charset="0"/>
              </a:rPr>
              <a:t>necesidades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específicas</a:t>
            </a:r>
            <a:r>
              <a:rPr lang="fr-FR" sz="2400" dirty="0">
                <a:solidFill>
                  <a:srgbClr val="002060"/>
                </a:solidFill>
                <a:latin typeface="Arial" panose="020B0604020202020204" pitchFamily="34" charset="0"/>
                <a:cs typeface="Arial" panose="020B0604020202020204" pitchFamily="34" charset="0"/>
              </a:rPr>
              <a:t> de </a:t>
            </a:r>
            <a:r>
              <a:rPr lang="fr-FR" sz="2400" dirty="0" err="1">
                <a:solidFill>
                  <a:srgbClr val="002060"/>
                </a:solidFill>
                <a:latin typeface="Arial" panose="020B0604020202020204" pitchFamily="34" charset="0"/>
                <a:cs typeface="Arial" panose="020B0604020202020204" pitchFamily="34" charset="0"/>
              </a:rPr>
              <a:t>estudiantes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discapacitados</a:t>
            </a:r>
            <a:r>
              <a:rPr lang="fr-FR" sz="2400" dirty="0">
                <a:solidFill>
                  <a:srgbClr val="002060"/>
                </a:solidFill>
                <a:latin typeface="Arial" panose="020B0604020202020204" pitchFamily="34" charset="0"/>
                <a:cs typeface="Arial" panose="020B0604020202020204" pitchFamily="34" charset="0"/>
              </a:rPr>
              <a:t>.</a:t>
            </a:r>
          </a:p>
          <a:p>
            <a:pPr marL="365125" indent="-365125" algn="just">
              <a:buFont typeface="Wingdings 3" charset="2"/>
              <a:buNone/>
            </a:pPr>
            <a:r>
              <a:rPr lang="fr-FR" sz="2400" dirty="0">
                <a:solidFill>
                  <a:srgbClr val="002060"/>
                </a:solidFill>
                <a:latin typeface="Arial" panose="020B0604020202020204" pitchFamily="34" charset="0"/>
                <a:cs typeface="Arial" panose="020B0604020202020204" pitchFamily="34" charset="0"/>
              </a:rPr>
              <a:t>     Los </a:t>
            </a:r>
            <a:r>
              <a:rPr lang="fr-FR" sz="2400" dirty="0" err="1">
                <a:solidFill>
                  <a:srgbClr val="002060"/>
                </a:solidFill>
                <a:latin typeface="Arial" panose="020B0604020202020204" pitchFamily="34" charset="0"/>
                <a:cs typeface="Arial" panose="020B0604020202020204" pitchFamily="34" charset="0"/>
              </a:rPr>
              <a:t>programas</a:t>
            </a:r>
            <a:r>
              <a:rPr lang="fr-FR" sz="2400" dirty="0">
                <a:solidFill>
                  <a:srgbClr val="002060"/>
                </a:solidFill>
                <a:latin typeface="Arial" panose="020B0604020202020204" pitchFamily="34" charset="0"/>
                <a:cs typeface="Arial" panose="020B0604020202020204" pitchFamily="34" charset="0"/>
              </a:rPr>
              <a:t> de </a:t>
            </a:r>
            <a:r>
              <a:rPr lang="fr-FR" sz="2400" dirty="0" err="1">
                <a:solidFill>
                  <a:srgbClr val="002060"/>
                </a:solidFill>
                <a:latin typeface="Arial" panose="020B0604020202020204" pitchFamily="34" charset="0"/>
                <a:cs typeface="Arial" panose="020B0604020202020204" pitchFamily="34" charset="0"/>
              </a:rPr>
              <a:t>formación</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inicial</a:t>
            </a:r>
            <a:r>
              <a:rPr lang="fr-FR" sz="2400" dirty="0">
                <a:solidFill>
                  <a:srgbClr val="002060"/>
                </a:solidFill>
                <a:latin typeface="Arial" panose="020B0604020202020204" pitchFamily="34" charset="0"/>
                <a:cs typeface="Arial" panose="020B0604020202020204" pitchFamily="34" charset="0"/>
              </a:rPr>
              <a:t> y continua </a:t>
            </a:r>
            <a:r>
              <a:rPr lang="fr-FR" sz="2400" dirty="0" err="1">
                <a:solidFill>
                  <a:srgbClr val="002060"/>
                </a:solidFill>
                <a:latin typeface="Arial" panose="020B0604020202020204" pitchFamily="34" charset="0"/>
                <a:cs typeface="Arial" panose="020B0604020202020204" pitchFamily="34" charset="0"/>
              </a:rPr>
              <a:t>deberían</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incluir</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estrategias</a:t>
            </a:r>
            <a:r>
              <a:rPr lang="fr-FR" sz="2400" dirty="0">
                <a:solidFill>
                  <a:srgbClr val="002060"/>
                </a:solidFill>
                <a:latin typeface="Arial" panose="020B0604020202020204" pitchFamily="34" charset="0"/>
                <a:cs typeface="Arial" panose="020B0604020202020204" pitchFamily="34" charset="0"/>
              </a:rPr>
              <a:t> de </a:t>
            </a:r>
            <a:r>
              <a:rPr lang="fr-FR" sz="2400" dirty="0" err="1">
                <a:solidFill>
                  <a:srgbClr val="002060"/>
                </a:solidFill>
                <a:latin typeface="Arial" panose="020B0604020202020204" pitchFamily="34" charset="0"/>
                <a:cs typeface="Arial" panose="020B0604020202020204" pitchFamily="34" charset="0"/>
              </a:rPr>
              <a:t>enseñanza</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adaptadas</a:t>
            </a:r>
            <a:r>
              <a:rPr lang="fr-FR" sz="2400" dirty="0">
                <a:solidFill>
                  <a:srgbClr val="002060"/>
                </a:solidFill>
                <a:latin typeface="Arial" panose="020B0604020202020204" pitchFamily="34" charset="0"/>
                <a:cs typeface="Arial" panose="020B0604020202020204" pitchFamily="34" charset="0"/>
              </a:rPr>
              <a:t>, y al </a:t>
            </a:r>
            <a:r>
              <a:rPr lang="fr-FR" sz="2400" dirty="0" err="1">
                <a:solidFill>
                  <a:srgbClr val="002060"/>
                </a:solidFill>
                <a:latin typeface="Arial" panose="020B0604020202020204" pitchFamily="34" charset="0"/>
                <a:cs typeface="Arial" panose="020B0604020202020204" pitchFamily="34" charset="0"/>
              </a:rPr>
              <a:t>mismo</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tiempo</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una</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sensibilización</a:t>
            </a:r>
            <a:r>
              <a:rPr lang="fr-FR" sz="2400" dirty="0">
                <a:solidFill>
                  <a:srgbClr val="002060"/>
                </a:solidFill>
                <a:latin typeface="Arial" panose="020B0604020202020204" pitchFamily="34" charset="0"/>
                <a:cs typeface="Arial" panose="020B0604020202020204" pitchFamily="34" charset="0"/>
              </a:rPr>
              <a:t> en </a:t>
            </a:r>
            <a:r>
              <a:rPr lang="fr-FR" sz="2400" dirty="0" err="1">
                <a:solidFill>
                  <a:srgbClr val="002060"/>
                </a:solidFill>
                <a:latin typeface="Arial" panose="020B0604020202020204" pitchFamily="34" charset="0"/>
                <a:cs typeface="Arial" panose="020B0604020202020204" pitchFamily="34" charset="0"/>
              </a:rPr>
              <a:t>relación</a:t>
            </a:r>
            <a:r>
              <a:rPr lang="fr-FR" sz="2400" dirty="0">
                <a:solidFill>
                  <a:srgbClr val="002060"/>
                </a:solidFill>
                <a:latin typeface="Arial" panose="020B0604020202020204" pitchFamily="34" charset="0"/>
                <a:cs typeface="Arial" panose="020B0604020202020204" pitchFamily="34" charset="0"/>
              </a:rPr>
              <a:t> a </a:t>
            </a:r>
            <a:r>
              <a:rPr lang="fr-FR" sz="2400" dirty="0" err="1">
                <a:solidFill>
                  <a:srgbClr val="002060"/>
                </a:solidFill>
                <a:latin typeface="Arial" panose="020B0604020202020204" pitchFamily="34" charset="0"/>
                <a:cs typeface="Arial" panose="020B0604020202020204" pitchFamily="34" charset="0"/>
              </a:rPr>
              <a:t>diferentes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discapacidades</a:t>
            </a:r>
            <a:r>
              <a:rPr lang="fr-FR" sz="2400" dirty="0">
                <a:solidFill>
                  <a:srgbClr val="002060"/>
                </a:solidFill>
                <a:latin typeface="Arial" panose="020B0604020202020204" pitchFamily="34" charset="0"/>
                <a:cs typeface="Arial" panose="020B0604020202020204" pitchFamily="34" charset="0"/>
              </a:rPr>
              <a:t>, con el fin de </a:t>
            </a:r>
            <a:r>
              <a:rPr lang="fr-FR" sz="2400" dirty="0" err="1">
                <a:solidFill>
                  <a:srgbClr val="002060"/>
                </a:solidFill>
                <a:latin typeface="Arial" panose="020B0604020202020204" pitchFamily="34" charset="0"/>
                <a:cs typeface="Arial" panose="020B0604020202020204" pitchFamily="34" charset="0"/>
              </a:rPr>
              <a:t>permitir</a:t>
            </a:r>
            <a:r>
              <a:rPr lang="fr-FR" sz="2400" dirty="0">
                <a:solidFill>
                  <a:srgbClr val="002060"/>
                </a:solidFill>
                <a:latin typeface="Arial" panose="020B0604020202020204" pitchFamily="34" charset="0"/>
                <a:cs typeface="Arial" panose="020B0604020202020204" pitchFamily="34" charset="0"/>
              </a:rPr>
              <a:t>  a los </a:t>
            </a:r>
            <a:r>
              <a:rPr lang="fr-FR" sz="2400" dirty="0" err="1">
                <a:solidFill>
                  <a:srgbClr val="002060"/>
                </a:solidFill>
                <a:latin typeface="Arial" panose="020B0604020202020204" pitchFamily="34" charset="0"/>
                <a:cs typeface="Arial" panose="020B0604020202020204" pitchFamily="34" charset="0"/>
              </a:rPr>
              <a:t>profesores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aportar</a:t>
            </a:r>
            <a:r>
              <a:rPr lang="fr-FR" sz="2400" dirty="0">
                <a:solidFill>
                  <a:srgbClr val="002060"/>
                </a:solidFill>
                <a:latin typeface="Arial" panose="020B0604020202020204" pitchFamily="34" charset="0"/>
                <a:cs typeface="Arial" panose="020B0604020202020204" pitchFamily="34" charset="0"/>
              </a:rPr>
              <a:t> un </a:t>
            </a:r>
            <a:r>
              <a:rPr lang="fr-FR" sz="2400" dirty="0" err="1">
                <a:solidFill>
                  <a:srgbClr val="002060"/>
                </a:solidFill>
                <a:latin typeface="Arial" panose="020B0604020202020204" pitchFamily="34" charset="0"/>
                <a:cs typeface="Arial" panose="020B0604020202020204" pitchFamily="34" charset="0"/>
              </a:rPr>
              <a:t>apoyo</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apropiado</a:t>
            </a:r>
            <a:r>
              <a:rPr lang="fr-FR" sz="2400" dirty="0">
                <a:solidFill>
                  <a:srgbClr val="002060"/>
                </a:solidFill>
                <a:latin typeface="Arial" panose="020B0604020202020204" pitchFamily="34" charset="0"/>
                <a:cs typeface="Arial" panose="020B0604020202020204" pitchFamily="34" charset="0"/>
              </a:rPr>
              <a:t>.</a:t>
            </a:r>
            <a:endParaRPr lang="es-CL"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30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0BCFEB4-7253-4079-BFBB-5ACA509B7C2B}"/>
              </a:ext>
            </a:extLst>
          </p:cNvPr>
          <p:cNvSpPr>
            <a:spLocks noGrp="1"/>
          </p:cNvSpPr>
          <p:nvPr>
            <p:ph idx="1"/>
          </p:nvPr>
        </p:nvSpPr>
        <p:spPr>
          <a:xfrm>
            <a:off x="1843624" y="1033751"/>
            <a:ext cx="4543108" cy="5170101"/>
          </a:xfrm>
          <a:solidFill>
            <a:srgbClr val="FFC000"/>
          </a:solidFill>
          <a:ln>
            <a:solidFill>
              <a:srgbClr val="002060"/>
            </a:solidFill>
          </a:ln>
        </p:spPr>
        <p:txBody>
          <a:bodyPr>
            <a:normAutofit fontScale="92500"/>
          </a:bodyPr>
          <a:lstStyle/>
          <a:p>
            <a:pPr algn="just"/>
            <a:endParaRPr lang="fr-FR" sz="2400" b="1" dirty="0">
              <a:solidFill>
                <a:srgbClr val="C00000"/>
              </a:solidFill>
              <a:latin typeface="Arial" panose="020B0604020202020204" pitchFamily="34" charset="0"/>
              <a:cs typeface="Arial" panose="020B0604020202020204" pitchFamily="34" charset="0"/>
            </a:endParaRPr>
          </a:p>
          <a:p>
            <a:pPr marL="365125" indent="-365125" algn="just">
              <a:buNone/>
            </a:pPr>
            <a:r>
              <a:rPr lang="fr-FR" sz="2400" b="1" dirty="0">
                <a:solidFill>
                  <a:srgbClr val="C00000"/>
                </a:solidFill>
                <a:latin typeface="Arial" panose="020B0604020202020204" pitchFamily="34" charset="0"/>
                <a:cs typeface="Arial" panose="020B0604020202020204" pitchFamily="34" charset="0"/>
              </a:rPr>
              <a:t>3. </a:t>
            </a:r>
            <a:r>
              <a:rPr lang="it-IT" sz="2400" b="1" dirty="0">
                <a:solidFill>
                  <a:srgbClr val="C00000"/>
                </a:solidFill>
                <a:latin typeface="Arial" panose="020B0604020202020204" pitchFamily="34" charset="0"/>
                <a:cs typeface="Arial" panose="020B0604020202020204" pitchFamily="34" charset="0"/>
              </a:rPr>
              <a:t>Stigma e pregiudizio: </a:t>
            </a:r>
            <a:r>
              <a:rPr lang="it-IT" sz="2400" dirty="0">
                <a:solidFill>
                  <a:srgbClr val="002060"/>
                </a:solidFill>
                <a:latin typeface="Arial" panose="020B0604020202020204" pitchFamily="34" charset="0"/>
                <a:cs typeface="Arial" panose="020B0604020202020204" pitchFamily="34" charset="0"/>
              </a:rPr>
              <a:t>nonostante gli sforzi per promuovere l'inclusione, persiste una visione stigmatizzata dei bambini disabili. Il pregiudizio sociale e culturale può portare ad atteggiamenti negativi da parte di altri alunni e adulti. Ciò può ostacolare l'integrazione sociale dei bambini disabili e influire sulla loro autostima e sulla loro motivazione all'apprendimento.</a:t>
            </a:r>
            <a:endParaRPr lang="es-CL" sz="2400" dirty="0">
              <a:solidFill>
                <a:srgbClr val="002060"/>
              </a:solidFill>
              <a:latin typeface="Arial" panose="020B0604020202020204" pitchFamily="34" charset="0"/>
              <a:cs typeface="Arial" panose="020B0604020202020204" pitchFamily="34" charset="0"/>
            </a:endParaRPr>
          </a:p>
        </p:txBody>
      </p:sp>
      <p:sp>
        <p:nvSpPr>
          <p:cNvPr id="4" name="Marcador de contenido 2">
            <a:extLst>
              <a:ext uri="{FF2B5EF4-FFF2-40B4-BE49-F238E27FC236}">
                <a16:creationId xmlns:a16="http://schemas.microsoft.com/office/drawing/2014/main" id="{CC904234-76C6-4E9F-BC37-7C2EEC6577C1}"/>
              </a:ext>
            </a:extLst>
          </p:cNvPr>
          <p:cNvSpPr txBox="1">
            <a:spLocks/>
          </p:cNvSpPr>
          <p:nvPr/>
        </p:nvSpPr>
        <p:spPr>
          <a:xfrm>
            <a:off x="6780628" y="1052284"/>
            <a:ext cx="4684541" cy="5170101"/>
          </a:xfrm>
          <a:prstGeom prst="rect">
            <a:avLst/>
          </a:prstGeom>
          <a:solidFill>
            <a:schemeClr val="accent3">
              <a:lumMod val="20000"/>
              <a:lumOff val="80000"/>
            </a:schemeClr>
          </a:solidFill>
          <a:ln>
            <a:solidFill>
              <a:srgbClr val="002060"/>
            </a:solidFill>
          </a:ln>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endParaRPr lang="fr-FR" sz="2400" b="1" dirty="0">
              <a:solidFill>
                <a:srgbClr val="C00000"/>
              </a:solidFill>
              <a:latin typeface="Arial" panose="020B0604020202020204" pitchFamily="34" charset="0"/>
              <a:cs typeface="Arial" panose="020B0604020202020204" pitchFamily="34" charset="0"/>
            </a:endParaRPr>
          </a:p>
          <a:p>
            <a:pPr marL="365125" indent="-365125" algn="just">
              <a:buFont typeface="Wingdings 3" charset="2"/>
              <a:buNone/>
            </a:pPr>
            <a:r>
              <a:rPr lang="fr-FR" sz="2400" b="1" dirty="0">
                <a:solidFill>
                  <a:srgbClr val="C00000"/>
                </a:solidFill>
                <a:latin typeface="Arial" panose="020B0604020202020204" pitchFamily="34" charset="0"/>
                <a:cs typeface="Arial" panose="020B0604020202020204" pitchFamily="34" charset="0"/>
              </a:rPr>
              <a:t>3. </a:t>
            </a:r>
            <a:r>
              <a:rPr lang="fr-FR" sz="2400" b="1" dirty="0" err="1">
                <a:solidFill>
                  <a:srgbClr val="C00000"/>
                </a:solidFill>
                <a:latin typeface="Arial" panose="020B0604020202020204" pitchFamily="34" charset="0"/>
                <a:cs typeface="Arial" panose="020B0604020202020204" pitchFamily="34" charset="0"/>
              </a:rPr>
              <a:t>Estigmatización</a:t>
            </a:r>
            <a:r>
              <a:rPr lang="fr-FR" sz="2400" b="1" dirty="0">
                <a:solidFill>
                  <a:srgbClr val="C00000"/>
                </a:solidFill>
                <a:latin typeface="Arial" panose="020B0604020202020204" pitchFamily="34" charset="0"/>
                <a:cs typeface="Arial" panose="020B0604020202020204" pitchFamily="34" charset="0"/>
              </a:rPr>
              <a:t> y </a:t>
            </a:r>
            <a:r>
              <a:rPr lang="fr-FR" sz="2400" b="1" dirty="0" err="1">
                <a:solidFill>
                  <a:srgbClr val="C00000"/>
                </a:solidFill>
                <a:latin typeface="Arial" panose="020B0604020202020204" pitchFamily="34" charset="0"/>
                <a:cs typeface="Arial" panose="020B0604020202020204" pitchFamily="34" charset="0"/>
              </a:rPr>
              <a:t>prejuicios</a:t>
            </a:r>
            <a:r>
              <a:rPr lang="fr-FR" sz="2400" b="1" dirty="0">
                <a:solidFill>
                  <a:srgbClr val="C00000"/>
                </a:solidFill>
                <a:latin typeface="Arial" panose="020B0604020202020204" pitchFamily="34" charset="0"/>
                <a:cs typeface="Arial" panose="020B0604020202020204" pitchFamily="34" charset="0"/>
              </a:rPr>
              <a:t>: </a:t>
            </a:r>
            <a:r>
              <a:rPr lang="fr-FR" sz="2400" dirty="0">
                <a:solidFill>
                  <a:srgbClr val="002060"/>
                </a:solidFill>
                <a:latin typeface="Arial" panose="020B0604020202020204" pitchFamily="34" charset="0"/>
                <a:cs typeface="Arial" panose="020B0604020202020204" pitchFamily="34" charset="0"/>
              </a:rPr>
              <a:t>a </a:t>
            </a:r>
            <a:r>
              <a:rPr lang="fr-FR" sz="2400" dirty="0" err="1">
                <a:solidFill>
                  <a:srgbClr val="002060"/>
                </a:solidFill>
                <a:latin typeface="Arial" panose="020B0604020202020204" pitchFamily="34" charset="0"/>
                <a:cs typeface="Arial" panose="020B0604020202020204" pitchFamily="34" charset="0"/>
              </a:rPr>
              <a:t>pesar</a:t>
            </a:r>
            <a:r>
              <a:rPr lang="fr-FR" sz="2400" dirty="0">
                <a:solidFill>
                  <a:srgbClr val="002060"/>
                </a:solidFill>
                <a:latin typeface="Arial" panose="020B0604020202020204" pitchFamily="34" charset="0"/>
                <a:cs typeface="Arial" panose="020B0604020202020204" pitchFamily="34" charset="0"/>
              </a:rPr>
              <a:t> de los </a:t>
            </a:r>
            <a:r>
              <a:rPr lang="fr-FR" sz="2400" dirty="0" err="1">
                <a:solidFill>
                  <a:srgbClr val="002060"/>
                </a:solidFill>
                <a:latin typeface="Arial" panose="020B0604020202020204" pitchFamily="34" charset="0"/>
                <a:cs typeface="Arial" panose="020B0604020202020204" pitchFamily="34" charset="0"/>
              </a:rPr>
              <a:t>esfuerzos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desplegados</a:t>
            </a:r>
            <a:r>
              <a:rPr lang="fr-FR" sz="2400" dirty="0">
                <a:solidFill>
                  <a:srgbClr val="002060"/>
                </a:solidFill>
                <a:latin typeface="Arial" panose="020B0604020202020204" pitchFamily="34" charset="0"/>
                <a:cs typeface="Arial" panose="020B0604020202020204" pitchFamily="34" charset="0"/>
              </a:rPr>
              <a:t> para </a:t>
            </a:r>
            <a:r>
              <a:rPr lang="fr-FR" sz="2400" dirty="0" err="1">
                <a:solidFill>
                  <a:srgbClr val="002060"/>
                </a:solidFill>
                <a:latin typeface="Arial" panose="020B0604020202020204" pitchFamily="34" charset="0"/>
                <a:cs typeface="Arial" panose="020B0604020202020204" pitchFamily="34" charset="0"/>
              </a:rPr>
              <a:t>promover</a:t>
            </a:r>
            <a:r>
              <a:rPr lang="fr-FR" sz="2400" dirty="0">
                <a:solidFill>
                  <a:srgbClr val="002060"/>
                </a:solidFill>
                <a:latin typeface="Arial" panose="020B0604020202020204" pitchFamily="34" charset="0"/>
                <a:cs typeface="Arial" panose="020B0604020202020204" pitchFamily="34" charset="0"/>
              </a:rPr>
              <a:t> la </a:t>
            </a:r>
            <a:r>
              <a:rPr lang="fr-FR" sz="2400" dirty="0" err="1">
                <a:solidFill>
                  <a:srgbClr val="002060"/>
                </a:solidFill>
                <a:latin typeface="Arial" panose="020B0604020202020204" pitchFamily="34" charset="0"/>
                <a:cs typeface="Arial" panose="020B0604020202020204" pitchFamily="34" charset="0"/>
              </a:rPr>
              <a:t>inclusión</a:t>
            </a:r>
            <a:r>
              <a:rPr lang="fr-FR" sz="2400" dirty="0">
                <a:solidFill>
                  <a:srgbClr val="002060"/>
                </a:solidFill>
                <a:latin typeface="Arial" panose="020B0604020202020204" pitchFamily="34" charset="0"/>
                <a:cs typeface="Arial" panose="020B0604020202020204" pitchFamily="34" charset="0"/>
              </a:rPr>
              <a:t>, persiste </a:t>
            </a:r>
            <a:r>
              <a:rPr lang="fr-FR" sz="2400" dirty="0" err="1">
                <a:solidFill>
                  <a:srgbClr val="002060"/>
                </a:solidFill>
                <a:latin typeface="Arial" panose="020B0604020202020204" pitchFamily="34" charset="0"/>
                <a:cs typeface="Arial" panose="020B0604020202020204" pitchFamily="34" charset="0"/>
              </a:rPr>
              <a:t>una</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visión</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estigmatizada</a:t>
            </a:r>
            <a:r>
              <a:rPr lang="fr-FR" sz="2400" dirty="0">
                <a:solidFill>
                  <a:srgbClr val="002060"/>
                </a:solidFill>
                <a:latin typeface="Arial" panose="020B0604020202020204" pitchFamily="34" charset="0"/>
                <a:cs typeface="Arial" panose="020B0604020202020204" pitchFamily="34" charset="0"/>
              </a:rPr>
              <a:t> de </a:t>
            </a:r>
            <a:r>
              <a:rPr lang="fr-FR" sz="2400" dirty="0" err="1">
                <a:solidFill>
                  <a:srgbClr val="002060"/>
                </a:solidFill>
                <a:latin typeface="Arial" panose="020B0604020202020204" pitchFamily="34" charset="0"/>
                <a:cs typeface="Arial" panose="020B0604020202020204" pitchFamily="34" charset="0"/>
              </a:rPr>
              <a:t>niños</a:t>
            </a:r>
            <a:r>
              <a:rPr lang="fr-FR" sz="2400" dirty="0">
                <a:solidFill>
                  <a:srgbClr val="002060"/>
                </a:solidFill>
                <a:latin typeface="Arial" panose="020B0604020202020204" pitchFamily="34" charset="0"/>
                <a:cs typeface="Arial" panose="020B0604020202020204" pitchFamily="34" charset="0"/>
              </a:rPr>
              <a:t>(as) y adolescentes </a:t>
            </a:r>
            <a:r>
              <a:rPr lang="fr-FR" sz="2400" dirty="0" err="1">
                <a:solidFill>
                  <a:srgbClr val="002060"/>
                </a:solidFill>
                <a:latin typeface="Arial" panose="020B0604020202020204" pitchFamily="34" charset="0"/>
                <a:cs typeface="Arial" panose="020B0604020202020204" pitchFamily="34" charset="0"/>
              </a:rPr>
              <a:t>discapacitados</a:t>
            </a:r>
            <a:r>
              <a:rPr lang="fr-FR" sz="2400" dirty="0">
                <a:solidFill>
                  <a:srgbClr val="002060"/>
                </a:solidFill>
                <a:latin typeface="Arial" panose="020B0604020202020204" pitchFamily="34" charset="0"/>
                <a:cs typeface="Arial" panose="020B0604020202020204" pitchFamily="34" charset="0"/>
              </a:rPr>
              <a:t>.</a:t>
            </a:r>
          </a:p>
          <a:p>
            <a:pPr marL="365125" indent="-365125" algn="just">
              <a:buFont typeface="Wingdings 3" charset="2"/>
              <a:buNone/>
            </a:pPr>
            <a:r>
              <a:rPr lang="fr-FR" sz="2400" dirty="0">
                <a:solidFill>
                  <a:srgbClr val="002060"/>
                </a:solidFill>
                <a:latin typeface="Arial" panose="020B0604020202020204" pitchFamily="34" charset="0"/>
                <a:cs typeface="Arial" panose="020B0604020202020204" pitchFamily="34" charset="0"/>
              </a:rPr>
              <a:t>     Los </a:t>
            </a:r>
            <a:r>
              <a:rPr lang="fr-FR" sz="2400" dirty="0" err="1">
                <a:solidFill>
                  <a:srgbClr val="002060"/>
                </a:solidFill>
                <a:latin typeface="Arial" panose="020B0604020202020204" pitchFamily="34" charset="0"/>
                <a:cs typeface="Arial" panose="020B0604020202020204" pitchFamily="34" charset="0"/>
              </a:rPr>
              <a:t>prejuicios</a:t>
            </a:r>
            <a:r>
              <a:rPr lang="fr-FR" sz="2400" dirty="0">
                <a:solidFill>
                  <a:srgbClr val="002060"/>
                </a:solidFill>
                <a:latin typeface="Arial" panose="020B0604020202020204" pitchFamily="34" charset="0"/>
                <a:cs typeface="Arial" panose="020B0604020202020204" pitchFamily="34" charset="0"/>
              </a:rPr>
              <a:t> sociales y culturales </a:t>
            </a:r>
            <a:r>
              <a:rPr lang="fr-FR" sz="2400" dirty="0" err="1">
                <a:solidFill>
                  <a:srgbClr val="002060"/>
                </a:solidFill>
                <a:latin typeface="Arial" panose="020B0604020202020204" pitchFamily="34" charset="0"/>
                <a:cs typeface="Arial" panose="020B0604020202020204" pitchFamily="34" charset="0"/>
              </a:rPr>
              <a:t>pueden</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engendrar</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actitudes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negativas</a:t>
            </a:r>
            <a:r>
              <a:rPr lang="fr-FR" sz="2400" dirty="0">
                <a:solidFill>
                  <a:srgbClr val="002060"/>
                </a:solidFill>
                <a:latin typeface="Arial" panose="020B0604020202020204" pitchFamily="34" charset="0"/>
                <a:cs typeface="Arial" panose="020B0604020202020204" pitchFamily="34" charset="0"/>
              </a:rPr>
              <a:t> de la parte de </a:t>
            </a:r>
            <a:r>
              <a:rPr lang="fr-FR" sz="2400" dirty="0" err="1">
                <a:solidFill>
                  <a:srgbClr val="002060"/>
                </a:solidFill>
                <a:latin typeface="Arial" panose="020B0604020202020204" pitchFamily="34" charset="0"/>
                <a:cs typeface="Arial" panose="020B0604020202020204" pitchFamily="34" charset="0"/>
              </a:rPr>
              <a:t>otros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estudiantes</a:t>
            </a:r>
            <a:r>
              <a:rPr lang="fr-FR" sz="2400" dirty="0">
                <a:solidFill>
                  <a:srgbClr val="002060"/>
                </a:solidFill>
                <a:latin typeface="Arial" panose="020B0604020202020204" pitchFamily="34" charset="0"/>
                <a:cs typeface="Arial" panose="020B0604020202020204" pitchFamily="34" charset="0"/>
              </a:rPr>
              <a:t> y de los </a:t>
            </a:r>
            <a:r>
              <a:rPr lang="fr-FR" sz="2400" dirty="0" err="1">
                <a:solidFill>
                  <a:srgbClr val="002060"/>
                </a:solidFill>
                <a:latin typeface="Arial" panose="020B0604020202020204" pitchFamily="34" charset="0"/>
                <a:cs typeface="Arial" panose="020B0604020202020204" pitchFamily="34" charset="0"/>
              </a:rPr>
              <a:t>adultos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Esto</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puede</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dificultar</a:t>
            </a:r>
            <a:r>
              <a:rPr lang="fr-FR" sz="2400" dirty="0">
                <a:solidFill>
                  <a:srgbClr val="002060"/>
                </a:solidFill>
                <a:latin typeface="Arial" panose="020B0604020202020204" pitchFamily="34" charset="0"/>
                <a:cs typeface="Arial" panose="020B0604020202020204" pitchFamily="34" charset="0"/>
              </a:rPr>
              <a:t> la </a:t>
            </a:r>
            <a:r>
              <a:rPr lang="fr-FR" sz="2400" dirty="0" err="1">
                <a:solidFill>
                  <a:srgbClr val="002060"/>
                </a:solidFill>
                <a:latin typeface="Arial" panose="020B0604020202020204" pitchFamily="34" charset="0"/>
                <a:cs typeface="Arial" panose="020B0604020202020204" pitchFamily="34" charset="0"/>
              </a:rPr>
              <a:t>integración</a:t>
            </a:r>
            <a:r>
              <a:rPr lang="fr-FR" sz="2400" dirty="0">
                <a:solidFill>
                  <a:srgbClr val="002060"/>
                </a:solidFill>
                <a:latin typeface="Arial" panose="020B0604020202020204" pitchFamily="34" charset="0"/>
                <a:cs typeface="Arial" panose="020B0604020202020204" pitchFamily="34" charset="0"/>
              </a:rPr>
              <a:t> social de </a:t>
            </a:r>
            <a:r>
              <a:rPr lang="fr-FR" sz="2400" dirty="0" err="1">
                <a:solidFill>
                  <a:srgbClr val="002060"/>
                </a:solidFill>
                <a:latin typeface="Arial" panose="020B0604020202020204" pitchFamily="34" charset="0"/>
                <a:cs typeface="Arial" panose="020B0604020202020204" pitchFamily="34" charset="0"/>
              </a:rPr>
              <a:t>niños</a:t>
            </a:r>
            <a:r>
              <a:rPr lang="fr-FR" sz="2400" dirty="0">
                <a:solidFill>
                  <a:srgbClr val="002060"/>
                </a:solidFill>
                <a:latin typeface="Arial" panose="020B0604020202020204" pitchFamily="34" charset="0"/>
                <a:cs typeface="Arial" panose="020B0604020202020204" pitchFamily="34" charset="0"/>
              </a:rPr>
              <a:t>(as) y adolescentes </a:t>
            </a:r>
            <a:r>
              <a:rPr lang="fr-FR" sz="2400" dirty="0" err="1">
                <a:solidFill>
                  <a:srgbClr val="002060"/>
                </a:solidFill>
                <a:latin typeface="Arial" panose="020B0604020202020204" pitchFamily="34" charset="0"/>
                <a:cs typeface="Arial" panose="020B0604020202020204" pitchFamily="34" charset="0"/>
              </a:rPr>
              <a:t>discapacitados</a:t>
            </a:r>
            <a:r>
              <a:rPr lang="fr-FR" sz="2400" dirty="0">
                <a:solidFill>
                  <a:srgbClr val="002060"/>
                </a:solidFill>
                <a:latin typeface="Arial" panose="020B0604020202020204" pitchFamily="34" charset="0"/>
                <a:cs typeface="Arial" panose="020B0604020202020204" pitchFamily="34" charset="0"/>
              </a:rPr>
              <a:t> y </a:t>
            </a:r>
            <a:r>
              <a:rPr lang="fr-FR" sz="2400" dirty="0" err="1">
                <a:solidFill>
                  <a:srgbClr val="002060"/>
                </a:solidFill>
                <a:latin typeface="Arial" panose="020B0604020202020204" pitchFamily="34" charset="0"/>
                <a:cs typeface="Arial" panose="020B0604020202020204" pitchFamily="34" charset="0"/>
              </a:rPr>
              <a:t>afectar</a:t>
            </a:r>
            <a:r>
              <a:rPr lang="fr-FR" sz="2400" dirty="0">
                <a:solidFill>
                  <a:srgbClr val="002060"/>
                </a:solidFill>
                <a:latin typeface="Arial" panose="020B0604020202020204" pitchFamily="34" charset="0"/>
                <a:cs typeface="Arial" panose="020B0604020202020204" pitchFamily="34" charset="0"/>
              </a:rPr>
              <a:t> su autoestima y su </a:t>
            </a:r>
            <a:r>
              <a:rPr lang="fr-FR" sz="2400" dirty="0" err="1">
                <a:solidFill>
                  <a:srgbClr val="002060"/>
                </a:solidFill>
                <a:latin typeface="Arial" panose="020B0604020202020204" pitchFamily="34" charset="0"/>
                <a:cs typeface="Arial" panose="020B0604020202020204" pitchFamily="34" charset="0"/>
              </a:rPr>
              <a:t>motivación</a:t>
            </a:r>
            <a:r>
              <a:rPr lang="fr-FR" sz="2400" dirty="0">
                <a:solidFill>
                  <a:srgbClr val="002060"/>
                </a:solidFill>
                <a:latin typeface="Arial" panose="020B0604020202020204" pitchFamily="34" charset="0"/>
                <a:cs typeface="Arial" panose="020B0604020202020204" pitchFamily="34" charset="0"/>
              </a:rPr>
              <a:t> a </a:t>
            </a:r>
            <a:r>
              <a:rPr lang="fr-FR" sz="2400" dirty="0" err="1">
                <a:solidFill>
                  <a:srgbClr val="002060"/>
                </a:solidFill>
                <a:latin typeface="Arial" panose="020B0604020202020204" pitchFamily="34" charset="0"/>
                <a:cs typeface="Arial" panose="020B0604020202020204" pitchFamily="34" charset="0"/>
              </a:rPr>
              <a:t>aprender</a:t>
            </a:r>
            <a:r>
              <a:rPr lang="fr-FR" sz="2400" dirty="0">
                <a:solidFill>
                  <a:srgbClr val="002060"/>
                </a:solidFill>
                <a:latin typeface="Arial" panose="020B0604020202020204" pitchFamily="34" charset="0"/>
                <a:cs typeface="Arial" panose="020B0604020202020204" pitchFamily="34" charset="0"/>
              </a:rPr>
              <a:t>.</a:t>
            </a:r>
            <a:endParaRPr lang="es-CL"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49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D5AAA27-0F20-4700-AF33-89780D5FEFD2}"/>
              </a:ext>
            </a:extLst>
          </p:cNvPr>
          <p:cNvSpPr>
            <a:spLocks noGrp="1"/>
          </p:cNvSpPr>
          <p:nvPr>
            <p:ph idx="1"/>
          </p:nvPr>
        </p:nvSpPr>
        <p:spPr>
          <a:xfrm>
            <a:off x="1801422" y="1148861"/>
            <a:ext cx="4754124" cy="5040924"/>
          </a:xfrm>
          <a:solidFill>
            <a:schemeClr val="accent3">
              <a:lumMod val="40000"/>
              <a:lumOff val="60000"/>
            </a:schemeClr>
          </a:solidFill>
          <a:ln>
            <a:solidFill>
              <a:srgbClr val="002060"/>
            </a:solidFill>
          </a:ln>
        </p:spPr>
        <p:txBody>
          <a:bodyPr>
            <a:normAutofit lnSpcReduction="10000"/>
          </a:bodyPr>
          <a:lstStyle/>
          <a:p>
            <a:pPr algn="just"/>
            <a:endParaRPr lang="fr-FR" sz="2400" b="1" dirty="0">
              <a:solidFill>
                <a:srgbClr val="C00000"/>
              </a:solidFill>
              <a:latin typeface="Arial" panose="020B0604020202020204" pitchFamily="34" charset="0"/>
              <a:cs typeface="Arial" panose="020B0604020202020204" pitchFamily="34" charset="0"/>
            </a:endParaRPr>
          </a:p>
          <a:p>
            <a:pPr marL="365125" indent="-365125" algn="just">
              <a:buNone/>
            </a:pPr>
            <a:r>
              <a:rPr lang="fr-FR" sz="2400" b="1" dirty="0">
                <a:solidFill>
                  <a:srgbClr val="C00000"/>
                </a:solidFill>
                <a:latin typeface="Arial" panose="020B0604020202020204" pitchFamily="34" charset="0"/>
                <a:cs typeface="Arial" panose="020B0604020202020204" pitchFamily="34" charset="0"/>
              </a:rPr>
              <a:t>4. </a:t>
            </a:r>
            <a:r>
              <a:rPr lang="it-IT" sz="2400" b="1" dirty="0">
                <a:solidFill>
                  <a:srgbClr val="C00000"/>
                </a:solidFill>
                <a:latin typeface="Arial" panose="020B0604020202020204" pitchFamily="34" charset="0"/>
                <a:cs typeface="Arial" panose="020B0604020202020204" pitchFamily="34" charset="0"/>
              </a:rPr>
              <a:t>Adattare il curriculum:</a:t>
            </a:r>
            <a:r>
              <a:rPr lang="it-IT" sz="2400" dirty="0">
                <a:solidFill>
                  <a:srgbClr val="002060"/>
                </a:solidFill>
                <a:latin typeface="Arial" panose="020B0604020202020204" pitchFamily="34" charset="0"/>
                <a:cs typeface="Arial" panose="020B0604020202020204" pitchFamily="34" charset="0"/>
              </a:rPr>
              <a:t> i programmi educativi tradizionali spesso non sono progettati per soddisfare le esigenze di tutti gli studenti, in particolare di quelli con disabilità. È essenziale adattare i metodi e i contenuti didattici per renderli accessibili a tutti, utilizzando approcci più personalizzati e flessibili che rispettino i ritmi e le capacità di ciascun allievo.</a:t>
            </a:r>
            <a:endParaRPr lang="es-CL" sz="2400" dirty="0">
              <a:solidFill>
                <a:srgbClr val="002060"/>
              </a:solidFill>
              <a:latin typeface="Arial" panose="020B0604020202020204" pitchFamily="34" charset="0"/>
              <a:cs typeface="Arial" panose="020B0604020202020204" pitchFamily="34" charset="0"/>
            </a:endParaRPr>
          </a:p>
        </p:txBody>
      </p:sp>
      <p:sp>
        <p:nvSpPr>
          <p:cNvPr id="4" name="Marcador de contenido 2">
            <a:extLst>
              <a:ext uri="{FF2B5EF4-FFF2-40B4-BE49-F238E27FC236}">
                <a16:creationId xmlns:a16="http://schemas.microsoft.com/office/drawing/2014/main" id="{30F52E2C-D0E0-47D7-9FBF-7BFEC28A3984}"/>
              </a:ext>
            </a:extLst>
          </p:cNvPr>
          <p:cNvSpPr txBox="1">
            <a:spLocks/>
          </p:cNvSpPr>
          <p:nvPr/>
        </p:nvSpPr>
        <p:spPr>
          <a:xfrm>
            <a:off x="6807176" y="1148861"/>
            <a:ext cx="4754124" cy="5040924"/>
          </a:xfrm>
          <a:prstGeom prst="rect">
            <a:avLst/>
          </a:prstGeom>
          <a:solidFill>
            <a:schemeClr val="accent5">
              <a:lumMod val="40000"/>
              <a:lumOff val="60000"/>
            </a:schemeClr>
          </a:solidFill>
          <a:ln>
            <a:solidFill>
              <a:srgbClr val="002060"/>
            </a:solidFill>
          </a:ln>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endParaRPr lang="fr-FR" sz="2400" b="1" dirty="0">
              <a:solidFill>
                <a:srgbClr val="C00000"/>
              </a:solidFill>
              <a:latin typeface="Arial" panose="020B0604020202020204" pitchFamily="34" charset="0"/>
              <a:cs typeface="Arial" panose="020B0604020202020204" pitchFamily="34" charset="0"/>
            </a:endParaRPr>
          </a:p>
          <a:p>
            <a:pPr marL="365125" indent="-365125" algn="just">
              <a:buFont typeface="Wingdings 3" charset="2"/>
              <a:buNone/>
            </a:pPr>
            <a:r>
              <a:rPr lang="fr-FR" sz="2400" b="1" dirty="0">
                <a:solidFill>
                  <a:srgbClr val="C00000"/>
                </a:solidFill>
                <a:latin typeface="Arial" panose="020B0604020202020204" pitchFamily="34" charset="0"/>
                <a:cs typeface="Arial" panose="020B0604020202020204" pitchFamily="34" charset="0"/>
              </a:rPr>
              <a:t>4. </a:t>
            </a:r>
            <a:r>
              <a:rPr lang="fr-FR" sz="2400" b="1" dirty="0" err="1">
                <a:solidFill>
                  <a:srgbClr val="C00000"/>
                </a:solidFill>
                <a:latin typeface="Arial" panose="020B0604020202020204" pitchFamily="34" charset="0"/>
                <a:cs typeface="Arial" panose="020B0604020202020204" pitchFamily="34" charset="0"/>
              </a:rPr>
              <a:t>Adaptar</a:t>
            </a:r>
            <a:r>
              <a:rPr lang="fr-FR" sz="2400" b="1" dirty="0">
                <a:solidFill>
                  <a:srgbClr val="C00000"/>
                </a:solidFill>
                <a:latin typeface="Arial" panose="020B0604020202020204" pitchFamily="34" charset="0"/>
                <a:cs typeface="Arial" panose="020B0604020202020204" pitchFamily="34" charset="0"/>
              </a:rPr>
              <a:t> los </a:t>
            </a:r>
            <a:r>
              <a:rPr lang="fr-FR" sz="2400" b="1" dirty="0" err="1">
                <a:solidFill>
                  <a:srgbClr val="C00000"/>
                </a:solidFill>
                <a:latin typeface="Arial" panose="020B0604020202020204" pitchFamily="34" charset="0"/>
                <a:cs typeface="Arial" panose="020B0604020202020204" pitchFamily="34" charset="0"/>
              </a:rPr>
              <a:t>programas</a:t>
            </a:r>
            <a:r>
              <a:rPr lang="fr-FR" sz="2400" b="1" dirty="0">
                <a:solidFill>
                  <a:srgbClr val="C00000"/>
                </a:solidFill>
                <a:latin typeface="Arial" panose="020B0604020202020204" pitchFamily="34" charset="0"/>
                <a:cs typeface="Arial" panose="020B0604020202020204" pitchFamily="34" charset="0"/>
              </a:rPr>
              <a:t> de </a:t>
            </a:r>
            <a:r>
              <a:rPr lang="fr-FR" sz="2400" b="1" dirty="0" err="1">
                <a:solidFill>
                  <a:srgbClr val="C00000"/>
                </a:solidFill>
                <a:latin typeface="Arial" panose="020B0604020202020204" pitchFamily="34" charset="0"/>
                <a:cs typeface="Arial" panose="020B0604020202020204" pitchFamily="34" charset="0"/>
              </a:rPr>
              <a:t>estudio</a:t>
            </a:r>
            <a:r>
              <a:rPr lang="fr-FR" sz="2400" b="1" dirty="0">
                <a:solidFill>
                  <a:srgbClr val="C00000"/>
                </a:solidFill>
                <a:latin typeface="Arial" panose="020B0604020202020204" pitchFamily="34" charset="0"/>
                <a:cs typeface="Arial" panose="020B0604020202020204" pitchFamily="34" charset="0"/>
              </a:rPr>
              <a:t>: </a:t>
            </a:r>
            <a:r>
              <a:rPr lang="fr-FR" sz="2400" dirty="0">
                <a:solidFill>
                  <a:srgbClr val="002060"/>
                </a:solidFill>
                <a:latin typeface="Arial" panose="020B0604020202020204" pitchFamily="34" charset="0"/>
                <a:cs typeface="Arial" panose="020B0604020202020204" pitchFamily="34" charset="0"/>
              </a:rPr>
              <a:t>a </a:t>
            </a:r>
            <a:r>
              <a:rPr lang="fr-FR" sz="2400" dirty="0" err="1">
                <a:solidFill>
                  <a:srgbClr val="002060"/>
                </a:solidFill>
                <a:latin typeface="Arial" panose="020B0604020202020204" pitchFamily="34" charset="0"/>
                <a:cs typeface="Arial" panose="020B0604020202020204" pitchFamily="34" charset="0"/>
              </a:rPr>
              <a:t>menudo</a:t>
            </a:r>
            <a:r>
              <a:rPr lang="fr-FR" sz="2400" dirty="0">
                <a:solidFill>
                  <a:srgbClr val="002060"/>
                </a:solidFill>
                <a:latin typeface="Arial" panose="020B0604020202020204" pitchFamily="34" charset="0"/>
                <a:cs typeface="Arial" panose="020B0604020202020204" pitchFamily="34" charset="0"/>
              </a:rPr>
              <a:t> los </a:t>
            </a:r>
            <a:r>
              <a:rPr lang="fr-FR" sz="2400" dirty="0" err="1">
                <a:solidFill>
                  <a:srgbClr val="002060"/>
                </a:solidFill>
                <a:latin typeface="Arial" panose="020B0604020202020204" pitchFamily="34" charset="0"/>
                <a:cs typeface="Arial" panose="020B0604020202020204" pitchFamily="34" charset="0"/>
              </a:rPr>
              <a:t>programas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educativos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tradicionales</a:t>
            </a:r>
            <a:r>
              <a:rPr lang="fr-FR" sz="2400" dirty="0">
                <a:solidFill>
                  <a:srgbClr val="002060"/>
                </a:solidFill>
                <a:latin typeface="Arial" panose="020B0604020202020204" pitchFamily="34" charset="0"/>
                <a:cs typeface="Arial" panose="020B0604020202020204" pitchFamily="34" charset="0"/>
              </a:rPr>
              <a:t> no son </a:t>
            </a:r>
            <a:r>
              <a:rPr lang="fr-FR" sz="2400" dirty="0" err="1">
                <a:solidFill>
                  <a:srgbClr val="002060"/>
                </a:solidFill>
                <a:latin typeface="Arial" panose="020B0604020202020204" pitchFamily="34" charset="0"/>
                <a:cs typeface="Arial" panose="020B0604020202020204" pitchFamily="34" charset="0"/>
              </a:rPr>
              <a:t>concebidos</a:t>
            </a:r>
            <a:r>
              <a:rPr lang="fr-FR" sz="2400" dirty="0">
                <a:solidFill>
                  <a:srgbClr val="002060"/>
                </a:solidFill>
                <a:latin typeface="Arial" panose="020B0604020202020204" pitchFamily="34" charset="0"/>
                <a:cs typeface="Arial" panose="020B0604020202020204" pitchFamily="34" charset="0"/>
              </a:rPr>
              <a:t> para </a:t>
            </a:r>
            <a:r>
              <a:rPr lang="fr-FR" sz="2400" dirty="0" err="1">
                <a:solidFill>
                  <a:srgbClr val="002060"/>
                </a:solidFill>
                <a:latin typeface="Arial" panose="020B0604020202020204" pitchFamily="34" charset="0"/>
                <a:cs typeface="Arial" panose="020B0604020202020204" pitchFamily="34" charset="0"/>
              </a:rPr>
              <a:t>responder</a:t>
            </a:r>
            <a:r>
              <a:rPr lang="fr-FR" sz="2400" dirty="0">
                <a:solidFill>
                  <a:srgbClr val="002060"/>
                </a:solidFill>
                <a:latin typeface="Arial" panose="020B0604020202020204" pitchFamily="34" charset="0"/>
                <a:cs typeface="Arial" panose="020B0604020202020204" pitchFamily="34" charset="0"/>
              </a:rPr>
              <a:t> a las </a:t>
            </a:r>
            <a:r>
              <a:rPr lang="fr-FR" sz="2400" dirty="0" err="1">
                <a:solidFill>
                  <a:srgbClr val="002060"/>
                </a:solidFill>
                <a:latin typeface="Arial" panose="020B0604020202020204" pitchFamily="34" charset="0"/>
                <a:cs typeface="Arial" panose="020B0604020202020204" pitchFamily="34" charset="0"/>
              </a:rPr>
              <a:t>necesidades</a:t>
            </a:r>
            <a:r>
              <a:rPr lang="fr-FR" sz="2400" dirty="0">
                <a:solidFill>
                  <a:srgbClr val="002060"/>
                </a:solidFill>
                <a:latin typeface="Arial" panose="020B0604020202020204" pitchFamily="34" charset="0"/>
                <a:cs typeface="Arial" panose="020B0604020202020204" pitchFamily="34" charset="0"/>
              </a:rPr>
              <a:t> de </a:t>
            </a:r>
            <a:r>
              <a:rPr lang="fr-FR" sz="2400" dirty="0" err="1">
                <a:solidFill>
                  <a:srgbClr val="002060"/>
                </a:solidFill>
                <a:latin typeface="Arial" panose="020B0604020202020204" pitchFamily="34" charset="0"/>
                <a:cs typeface="Arial" panose="020B0604020202020204" pitchFamily="34" charset="0"/>
              </a:rPr>
              <a:t>todos</a:t>
            </a:r>
            <a:r>
              <a:rPr lang="fr-FR" sz="2400" dirty="0">
                <a:solidFill>
                  <a:srgbClr val="002060"/>
                </a:solidFill>
                <a:latin typeface="Arial" panose="020B0604020202020204" pitchFamily="34" charset="0"/>
                <a:cs typeface="Arial" panose="020B0604020202020204" pitchFamily="34" charset="0"/>
              </a:rPr>
              <a:t> los </a:t>
            </a:r>
            <a:r>
              <a:rPr lang="fr-FR" sz="2400" dirty="0" err="1">
                <a:solidFill>
                  <a:srgbClr val="002060"/>
                </a:solidFill>
                <a:latin typeface="Arial" panose="020B0604020202020204" pitchFamily="34" charset="0"/>
                <a:cs typeface="Arial" panose="020B0604020202020204" pitchFamily="34" charset="0"/>
              </a:rPr>
              <a:t>estudiantes</a:t>
            </a:r>
            <a:r>
              <a:rPr lang="fr-FR" sz="2400" dirty="0">
                <a:solidFill>
                  <a:srgbClr val="002060"/>
                </a:solidFill>
                <a:latin typeface="Arial" panose="020B0604020202020204" pitchFamily="34" charset="0"/>
                <a:cs typeface="Arial" panose="020B0604020202020204" pitchFamily="34" charset="0"/>
              </a:rPr>
              <a:t>, en </a:t>
            </a:r>
            <a:r>
              <a:rPr lang="fr-FR" sz="2400" dirty="0" err="1">
                <a:solidFill>
                  <a:srgbClr val="002060"/>
                </a:solidFill>
                <a:latin typeface="Arial" panose="020B0604020202020204" pitchFamily="34" charset="0"/>
                <a:cs typeface="Arial" panose="020B0604020202020204" pitchFamily="34" charset="0"/>
              </a:rPr>
              <a:t>particular</a:t>
            </a:r>
            <a:r>
              <a:rPr lang="fr-FR" sz="2400" dirty="0">
                <a:solidFill>
                  <a:srgbClr val="002060"/>
                </a:solidFill>
                <a:latin typeface="Arial" panose="020B0604020202020204" pitchFamily="34" charset="0"/>
                <a:cs typeface="Arial" panose="020B0604020202020204" pitchFamily="34" charset="0"/>
              </a:rPr>
              <a:t> de </a:t>
            </a:r>
            <a:r>
              <a:rPr lang="fr-FR" sz="2400" dirty="0" err="1">
                <a:solidFill>
                  <a:srgbClr val="002060"/>
                </a:solidFill>
                <a:latin typeface="Arial" panose="020B0604020202020204" pitchFamily="34" charset="0"/>
                <a:cs typeface="Arial" panose="020B0604020202020204" pitchFamily="34" charset="0"/>
              </a:rPr>
              <a:t>aquellos</a:t>
            </a:r>
            <a:r>
              <a:rPr lang="fr-FR" sz="2400" dirty="0">
                <a:solidFill>
                  <a:srgbClr val="002060"/>
                </a:solidFill>
                <a:latin typeface="Arial" panose="020B0604020202020204" pitchFamily="34" charset="0"/>
                <a:cs typeface="Arial" panose="020B0604020202020204" pitchFamily="34" charset="0"/>
              </a:rPr>
              <a:t> que </a:t>
            </a:r>
            <a:r>
              <a:rPr lang="fr-FR" sz="2400" dirty="0" err="1">
                <a:solidFill>
                  <a:srgbClr val="002060"/>
                </a:solidFill>
                <a:latin typeface="Arial" panose="020B0604020202020204" pitchFamily="34" charset="0"/>
                <a:cs typeface="Arial" panose="020B0604020202020204" pitchFamily="34" charset="0"/>
              </a:rPr>
              <a:t>sufren</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alguna</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discapacidad</a:t>
            </a:r>
            <a:r>
              <a:rPr lang="fr-FR" sz="2400" dirty="0">
                <a:solidFill>
                  <a:srgbClr val="002060"/>
                </a:solidFill>
                <a:latin typeface="Arial" panose="020B0604020202020204" pitchFamily="34" charset="0"/>
                <a:cs typeface="Arial" panose="020B0604020202020204" pitchFamily="34" charset="0"/>
              </a:rPr>
              <a:t>. Es </a:t>
            </a:r>
            <a:r>
              <a:rPr lang="fr-FR" sz="2400" dirty="0" err="1">
                <a:solidFill>
                  <a:srgbClr val="002060"/>
                </a:solidFill>
                <a:latin typeface="Arial" panose="020B0604020202020204" pitchFamily="34" charset="0"/>
                <a:cs typeface="Arial" panose="020B0604020202020204" pitchFamily="34" charset="0"/>
              </a:rPr>
              <a:t>esencial</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adaptar</a:t>
            </a:r>
            <a:r>
              <a:rPr lang="fr-FR" sz="2400" dirty="0">
                <a:solidFill>
                  <a:srgbClr val="002060"/>
                </a:solidFill>
                <a:latin typeface="Arial" panose="020B0604020202020204" pitchFamily="34" charset="0"/>
                <a:cs typeface="Arial" panose="020B0604020202020204" pitchFamily="34" charset="0"/>
              </a:rPr>
              <a:t> los </a:t>
            </a:r>
            <a:r>
              <a:rPr lang="fr-FR" sz="2400" dirty="0" err="1">
                <a:solidFill>
                  <a:srgbClr val="002060"/>
                </a:solidFill>
                <a:latin typeface="Arial" panose="020B0604020202020204" pitchFamily="34" charset="0"/>
                <a:cs typeface="Arial" panose="020B0604020202020204" pitchFamily="34" charset="0"/>
              </a:rPr>
              <a:t>métodos</a:t>
            </a:r>
            <a:r>
              <a:rPr lang="fr-FR" sz="2400" dirty="0">
                <a:solidFill>
                  <a:srgbClr val="002060"/>
                </a:solidFill>
                <a:latin typeface="Arial" panose="020B0604020202020204" pitchFamily="34" charset="0"/>
                <a:cs typeface="Arial" panose="020B0604020202020204" pitchFamily="34" charset="0"/>
              </a:rPr>
              <a:t> de </a:t>
            </a:r>
            <a:r>
              <a:rPr lang="fr-FR" sz="2400" dirty="0" err="1">
                <a:solidFill>
                  <a:srgbClr val="002060"/>
                </a:solidFill>
                <a:latin typeface="Arial" panose="020B0604020202020204" pitchFamily="34" charset="0"/>
                <a:cs typeface="Arial" panose="020B0604020202020204" pitchFamily="34" charset="0"/>
              </a:rPr>
              <a:t>enseñanza</a:t>
            </a:r>
            <a:r>
              <a:rPr lang="fr-FR" sz="2400" dirty="0">
                <a:solidFill>
                  <a:srgbClr val="002060"/>
                </a:solidFill>
                <a:latin typeface="Arial" panose="020B0604020202020204" pitchFamily="34" charset="0"/>
                <a:cs typeface="Arial" panose="020B0604020202020204" pitchFamily="34" charset="0"/>
              </a:rPr>
              <a:t> y los </a:t>
            </a:r>
            <a:r>
              <a:rPr lang="fr-FR" sz="2400" dirty="0" err="1">
                <a:solidFill>
                  <a:srgbClr val="002060"/>
                </a:solidFill>
                <a:latin typeface="Arial" panose="020B0604020202020204" pitchFamily="34" charset="0"/>
                <a:cs typeface="Arial" panose="020B0604020202020204" pitchFamily="34" charset="0"/>
              </a:rPr>
              <a:t>contenidos</a:t>
            </a:r>
            <a:r>
              <a:rPr lang="fr-FR" sz="2400" dirty="0">
                <a:solidFill>
                  <a:srgbClr val="002060"/>
                </a:solidFill>
                <a:latin typeface="Arial" panose="020B0604020202020204" pitchFamily="34" charset="0"/>
                <a:cs typeface="Arial" panose="020B0604020202020204" pitchFamily="34" charset="0"/>
              </a:rPr>
              <a:t> para </a:t>
            </a:r>
            <a:r>
              <a:rPr lang="fr-FR" sz="2400" dirty="0" err="1">
                <a:solidFill>
                  <a:srgbClr val="002060"/>
                </a:solidFill>
                <a:latin typeface="Arial" panose="020B0604020202020204" pitchFamily="34" charset="0"/>
                <a:cs typeface="Arial" panose="020B0604020202020204" pitchFamily="34" charset="0"/>
              </a:rPr>
              <a:t>hacerlos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accesibes</a:t>
            </a:r>
            <a:r>
              <a:rPr lang="fr-FR" sz="2400" dirty="0">
                <a:solidFill>
                  <a:srgbClr val="002060"/>
                </a:solidFill>
                <a:latin typeface="Arial" panose="020B0604020202020204" pitchFamily="34" charset="0"/>
                <a:cs typeface="Arial" panose="020B0604020202020204" pitchFamily="34" charset="0"/>
              </a:rPr>
              <a:t> a </a:t>
            </a:r>
            <a:r>
              <a:rPr lang="fr-FR" sz="2400" dirty="0" err="1">
                <a:solidFill>
                  <a:srgbClr val="002060"/>
                </a:solidFill>
                <a:latin typeface="Arial" panose="020B0604020202020204" pitchFamily="34" charset="0"/>
                <a:cs typeface="Arial" panose="020B0604020202020204" pitchFamily="34" charset="0"/>
              </a:rPr>
              <a:t>todos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utilizando</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aproximaciones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más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personalizadas</a:t>
            </a:r>
            <a:r>
              <a:rPr lang="fr-FR" sz="2400" dirty="0">
                <a:solidFill>
                  <a:srgbClr val="002060"/>
                </a:solidFill>
                <a:latin typeface="Arial" panose="020B0604020202020204" pitchFamily="34" charset="0"/>
                <a:cs typeface="Arial" panose="020B0604020202020204" pitchFamily="34" charset="0"/>
              </a:rPr>
              <a:t> y </a:t>
            </a:r>
            <a:r>
              <a:rPr lang="fr-FR" sz="2400" dirty="0" err="1">
                <a:solidFill>
                  <a:srgbClr val="002060"/>
                </a:solidFill>
                <a:latin typeface="Arial" panose="020B0604020202020204" pitchFamily="34" charset="0"/>
                <a:cs typeface="Arial" panose="020B0604020202020204" pitchFamily="34" charset="0"/>
              </a:rPr>
              <a:t>más</a:t>
            </a:r>
            <a:r>
              <a:rPr lang="fr-FR" sz="2400" dirty="0">
                <a:solidFill>
                  <a:srgbClr val="002060"/>
                </a:solidFill>
                <a:latin typeface="Arial" panose="020B0604020202020204" pitchFamily="34" charset="0"/>
                <a:cs typeface="Arial" panose="020B0604020202020204" pitchFamily="34" charset="0"/>
              </a:rPr>
              <a:t> flexibles que </a:t>
            </a:r>
            <a:r>
              <a:rPr lang="fr-FR" sz="2400" dirty="0" err="1">
                <a:solidFill>
                  <a:srgbClr val="002060"/>
                </a:solidFill>
                <a:latin typeface="Arial" panose="020B0604020202020204" pitchFamily="34" charset="0"/>
                <a:cs typeface="Arial" panose="020B0604020202020204" pitchFamily="34" charset="0"/>
              </a:rPr>
              <a:t>respeten</a:t>
            </a:r>
            <a:r>
              <a:rPr lang="fr-FR" sz="2400" dirty="0">
                <a:solidFill>
                  <a:srgbClr val="002060"/>
                </a:solidFill>
                <a:latin typeface="Arial" panose="020B0604020202020204" pitchFamily="34" charset="0"/>
                <a:cs typeface="Arial" panose="020B0604020202020204" pitchFamily="34" charset="0"/>
              </a:rPr>
              <a:t> el </a:t>
            </a:r>
            <a:r>
              <a:rPr lang="fr-FR" sz="2400" dirty="0" err="1">
                <a:solidFill>
                  <a:srgbClr val="002060"/>
                </a:solidFill>
                <a:latin typeface="Arial" panose="020B0604020202020204" pitchFamily="34" charset="0"/>
                <a:cs typeface="Arial" panose="020B0604020202020204" pitchFamily="34" charset="0"/>
              </a:rPr>
              <a:t>ritmo</a:t>
            </a:r>
            <a:r>
              <a:rPr lang="fr-FR" sz="2400" dirty="0">
                <a:solidFill>
                  <a:srgbClr val="002060"/>
                </a:solidFill>
                <a:latin typeface="Arial" panose="020B0604020202020204" pitchFamily="34" charset="0"/>
                <a:cs typeface="Arial" panose="020B0604020202020204" pitchFamily="34" charset="0"/>
              </a:rPr>
              <a:t> y las </a:t>
            </a:r>
            <a:r>
              <a:rPr lang="fr-FR" sz="2400" dirty="0" err="1">
                <a:solidFill>
                  <a:srgbClr val="002060"/>
                </a:solidFill>
                <a:latin typeface="Arial" panose="020B0604020202020204" pitchFamily="34" charset="0"/>
                <a:cs typeface="Arial" panose="020B0604020202020204" pitchFamily="34" charset="0"/>
              </a:rPr>
              <a:t>capacidades</a:t>
            </a:r>
            <a:r>
              <a:rPr lang="fr-FR" sz="2400" dirty="0">
                <a:solidFill>
                  <a:srgbClr val="002060"/>
                </a:solidFill>
                <a:latin typeface="Arial" panose="020B0604020202020204" pitchFamily="34" charset="0"/>
                <a:cs typeface="Arial" panose="020B0604020202020204" pitchFamily="34" charset="0"/>
              </a:rPr>
              <a:t> de </a:t>
            </a:r>
            <a:r>
              <a:rPr lang="fr-FR" sz="2400" dirty="0" err="1">
                <a:solidFill>
                  <a:srgbClr val="002060"/>
                </a:solidFill>
                <a:latin typeface="Arial" panose="020B0604020202020204" pitchFamily="34" charset="0"/>
                <a:cs typeface="Arial" panose="020B0604020202020204" pitchFamily="34" charset="0"/>
              </a:rPr>
              <a:t>cada</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estudiante</a:t>
            </a:r>
            <a:r>
              <a:rPr lang="fr-FR" sz="2400" dirty="0">
                <a:solidFill>
                  <a:srgbClr val="002060"/>
                </a:solidFill>
                <a:latin typeface="Arial" panose="020B0604020202020204" pitchFamily="34" charset="0"/>
                <a:cs typeface="Arial" panose="020B0604020202020204" pitchFamily="34" charset="0"/>
              </a:rPr>
              <a:t>.</a:t>
            </a:r>
            <a:endParaRPr lang="es-CL"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2650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C5E7637-564A-4DCE-BBF0-BA87296A557B}"/>
              </a:ext>
            </a:extLst>
          </p:cNvPr>
          <p:cNvSpPr>
            <a:spLocks noGrp="1"/>
          </p:cNvSpPr>
          <p:nvPr>
            <p:ph idx="1"/>
          </p:nvPr>
        </p:nvSpPr>
        <p:spPr>
          <a:xfrm>
            <a:off x="1773287" y="1033752"/>
            <a:ext cx="4880731" cy="5071626"/>
          </a:xfrm>
          <a:solidFill>
            <a:schemeClr val="accent6">
              <a:lumMod val="40000"/>
              <a:lumOff val="60000"/>
            </a:schemeClr>
          </a:solidFill>
          <a:ln>
            <a:solidFill>
              <a:srgbClr val="002060"/>
            </a:solidFill>
          </a:ln>
        </p:spPr>
        <p:txBody>
          <a:bodyPr>
            <a:normAutofit fontScale="92500"/>
          </a:bodyPr>
          <a:lstStyle/>
          <a:p>
            <a:pPr algn="just"/>
            <a:endParaRPr lang="fr-FR" sz="2400" b="1" dirty="0">
              <a:solidFill>
                <a:srgbClr val="C00000"/>
              </a:solidFill>
              <a:latin typeface="Arial" panose="020B0604020202020204" pitchFamily="34" charset="0"/>
              <a:cs typeface="Arial" panose="020B0604020202020204" pitchFamily="34" charset="0"/>
            </a:endParaRPr>
          </a:p>
          <a:p>
            <a:pPr marL="365125" indent="-365125" algn="just">
              <a:buNone/>
            </a:pPr>
            <a:r>
              <a:rPr lang="fr-FR" sz="2400" b="1" dirty="0">
                <a:solidFill>
                  <a:srgbClr val="C00000"/>
                </a:solidFill>
                <a:latin typeface="Arial" panose="020B0604020202020204" pitchFamily="34" charset="0"/>
                <a:cs typeface="Arial" panose="020B0604020202020204" pitchFamily="34" charset="0"/>
              </a:rPr>
              <a:t>5. </a:t>
            </a:r>
            <a:r>
              <a:rPr lang="it-IT" sz="2400" b="1" dirty="0">
                <a:solidFill>
                  <a:srgbClr val="C00000"/>
                </a:solidFill>
                <a:latin typeface="Arial" panose="020B0604020202020204" pitchFamily="34" charset="0"/>
                <a:cs typeface="Arial" panose="020B0604020202020204" pitchFamily="34" charset="0"/>
              </a:rPr>
              <a:t>Supporto emotivo e psicologico: </a:t>
            </a:r>
            <a:r>
              <a:rPr lang="it-IT" sz="2400" dirty="0">
                <a:solidFill>
                  <a:srgbClr val="002060"/>
                </a:solidFill>
                <a:latin typeface="Arial" panose="020B0604020202020204" pitchFamily="34" charset="0"/>
                <a:cs typeface="Arial" panose="020B0604020202020204" pitchFamily="34" charset="0"/>
              </a:rPr>
              <a:t>i bambini disabili possono trovarsi ad affrontare sfide emotive e psicologiche derivanti dall'esclusione sociale, dalla discriminazione o dalla frustrazione legata alle difficoltà scolastiche. Il sostegno psicologico è essenziale per aiutarli a sviluppare le capacità emotive, migliorare la loro autostima e affrontare gli ostacoli che incontrano nel loro ambiente.</a:t>
            </a:r>
            <a:endParaRPr lang="es-CL" sz="2400" dirty="0">
              <a:solidFill>
                <a:srgbClr val="002060"/>
              </a:solidFill>
              <a:latin typeface="Arial" panose="020B0604020202020204" pitchFamily="34" charset="0"/>
              <a:cs typeface="Arial" panose="020B0604020202020204" pitchFamily="34" charset="0"/>
            </a:endParaRPr>
          </a:p>
        </p:txBody>
      </p:sp>
      <p:sp>
        <p:nvSpPr>
          <p:cNvPr id="4" name="Marcador de contenido 2">
            <a:extLst>
              <a:ext uri="{FF2B5EF4-FFF2-40B4-BE49-F238E27FC236}">
                <a16:creationId xmlns:a16="http://schemas.microsoft.com/office/drawing/2014/main" id="{9F621F1D-C2FF-4A0E-837E-895656129E00}"/>
              </a:ext>
            </a:extLst>
          </p:cNvPr>
          <p:cNvSpPr txBox="1">
            <a:spLocks/>
          </p:cNvSpPr>
          <p:nvPr/>
        </p:nvSpPr>
        <p:spPr>
          <a:xfrm>
            <a:off x="6978334" y="1033752"/>
            <a:ext cx="4880731" cy="5071626"/>
          </a:xfrm>
          <a:prstGeom prst="rect">
            <a:avLst/>
          </a:prstGeom>
          <a:solidFill>
            <a:schemeClr val="accent1">
              <a:lumMod val="20000"/>
              <a:lumOff val="80000"/>
            </a:schemeClr>
          </a:solidFill>
          <a:ln>
            <a:solidFill>
              <a:srgbClr val="002060"/>
            </a:solidFill>
          </a:ln>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endParaRPr lang="fr-FR" sz="2400" b="1" dirty="0">
              <a:solidFill>
                <a:srgbClr val="C00000"/>
              </a:solidFill>
              <a:latin typeface="Arial" panose="020B0604020202020204" pitchFamily="34" charset="0"/>
              <a:cs typeface="Arial" panose="020B0604020202020204" pitchFamily="34" charset="0"/>
            </a:endParaRPr>
          </a:p>
          <a:p>
            <a:pPr marL="365125" indent="-365125" algn="just">
              <a:buFont typeface="Wingdings 3" charset="2"/>
              <a:buNone/>
            </a:pPr>
            <a:r>
              <a:rPr lang="fr-FR" sz="2400" b="1" dirty="0">
                <a:solidFill>
                  <a:srgbClr val="C00000"/>
                </a:solidFill>
                <a:latin typeface="Arial" panose="020B0604020202020204" pitchFamily="34" charset="0"/>
                <a:cs typeface="Arial" panose="020B0604020202020204" pitchFamily="34" charset="0"/>
              </a:rPr>
              <a:t>5. </a:t>
            </a:r>
            <a:r>
              <a:rPr lang="fr-FR" sz="2400" b="1" dirty="0" err="1">
                <a:solidFill>
                  <a:srgbClr val="C00000"/>
                </a:solidFill>
                <a:latin typeface="Arial" panose="020B0604020202020204" pitchFamily="34" charset="0"/>
                <a:cs typeface="Arial" panose="020B0604020202020204" pitchFamily="34" charset="0"/>
              </a:rPr>
              <a:t>Apoyo</a:t>
            </a:r>
            <a:r>
              <a:rPr lang="fr-FR" sz="2400" b="1" dirty="0">
                <a:solidFill>
                  <a:srgbClr val="C00000"/>
                </a:solidFill>
                <a:latin typeface="Arial" panose="020B0604020202020204" pitchFamily="34" charset="0"/>
                <a:cs typeface="Arial" panose="020B0604020202020204" pitchFamily="34" charset="0"/>
              </a:rPr>
              <a:t> </a:t>
            </a:r>
            <a:r>
              <a:rPr lang="fr-FR" sz="2400" b="1" dirty="0" err="1">
                <a:solidFill>
                  <a:srgbClr val="C00000"/>
                </a:solidFill>
                <a:latin typeface="Arial" panose="020B0604020202020204" pitchFamily="34" charset="0"/>
                <a:cs typeface="Arial" panose="020B0604020202020204" pitchFamily="34" charset="0"/>
              </a:rPr>
              <a:t>emocional</a:t>
            </a:r>
            <a:r>
              <a:rPr lang="fr-FR" sz="2400" b="1" dirty="0">
                <a:solidFill>
                  <a:srgbClr val="C00000"/>
                </a:solidFill>
                <a:latin typeface="Arial" panose="020B0604020202020204" pitchFamily="34" charset="0"/>
                <a:cs typeface="Arial" panose="020B0604020202020204" pitchFamily="34" charset="0"/>
              </a:rPr>
              <a:t> y </a:t>
            </a:r>
            <a:r>
              <a:rPr lang="fr-FR" sz="2400" b="1" dirty="0" err="1">
                <a:solidFill>
                  <a:srgbClr val="C00000"/>
                </a:solidFill>
                <a:latin typeface="Arial" panose="020B0604020202020204" pitchFamily="34" charset="0"/>
                <a:cs typeface="Arial" panose="020B0604020202020204" pitchFamily="34" charset="0"/>
              </a:rPr>
              <a:t>psicológico</a:t>
            </a:r>
            <a:r>
              <a:rPr lang="fr-FR" sz="2400" b="1" dirty="0">
                <a:solidFill>
                  <a:srgbClr val="C00000"/>
                </a:solidFill>
                <a:latin typeface="Arial" panose="020B0604020202020204" pitchFamily="34" charset="0"/>
                <a:cs typeface="Arial" panose="020B0604020202020204" pitchFamily="34" charset="0"/>
              </a:rPr>
              <a:t>: </a:t>
            </a:r>
            <a:r>
              <a:rPr lang="fr-FR" sz="2400" dirty="0">
                <a:solidFill>
                  <a:srgbClr val="002060"/>
                </a:solidFill>
                <a:latin typeface="Arial" panose="020B0604020202020204" pitchFamily="34" charset="0"/>
                <a:cs typeface="Arial" panose="020B0604020202020204" pitchFamily="34" charset="0"/>
              </a:rPr>
              <a:t>los </a:t>
            </a:r>
            <a:r>
              <a:rPr lang="fr-FR" sz="2400" dirty="0" err="1">
                <a:solidFill>
                  <a:srgbClr val="002060"/>
                </a:solidFill>
                <a:latin typeface="Arial" panose="020B0604020202020204" pitchFamily="34" charset="0"/>
                <a:cs typeface="Arial" panose="020B0604020202020204" pitchFamily="34" charset="0"/>
              </a:rPr>
              <a:t>niños</a:t>
            </a:r>
            <a:r>
              <a:rPr lang="fr-FR" sz="2400" dirty="0">
                <a:solidFill>
                  <a:srgbClr val="002060"/>
                </a:solidFill>
                <a:latin typeface="Arial" panose="020B0604020202020204" pitchFamily="34" charset="0"/>
                <a:cs typeface="Arial" panose="020B0604020202020204" pitchFamily="34" charset="0"/>
              </a:rPr>
              <a:t>(as) y adolescentes </a:t>
            </a:r>
            <a:r>
              <a:rPr lang="fr-FR" sz="2400" dirty="0" err="1">
                <a:solidFill>
                  <a:srgbClr val="002060"/>
                </a:solidFill>
                <a:latin typeface="Arial" panose="020B0604020202020204" pitchFamily="34" charset="0"/>
                <a:cs typeface="Arial" panose="020B0604020202020204" pitchFamily="34" charset="0"/>
              </a:rPr>
              <a:t>discapacitados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pueden</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estar</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confrontados</a:t>
            </a:r>
            <a:r>
              <a:rPr lang="fr-FR" sz="2400" dirty="0">
                <a:solidFill>
                  <a:srgbClr val="002060"/>
                </a:solidFill>
                <a:latin typeface="Arial" panose="020B0604020202020204" pitchFamily="34" charset="0"/>
                <a:cs typeface="Arial" panose="020B0604020202020204" pitchFamily="34" charset="0"/>
              </a:rPr>
              <a:t> a </a:t>
            </a:r>
            <a:r>
              <a:rPr lang="fr-FR" sz="2400" dirty="0" err="1">
                <a:solidFill>
                  <a:srgbClr val="002060"/>
                </a:solidFill>
                <a:latin typeface="Arial" panose="020B0604020202020204" pitchFamily="34" charset="0"/>
                <a:cs typeface="Arial" panose="020B0604020202020204" pitchFamily="34" charset="0"/>
              </a:rPr>
              <a:t>desafíos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emocionales</a:t>
            </a:r>
            <a:r>
              <a:rPr lang="fr-FR" sz="2400" dirty="0">
                <a:solidFill>
                  <a:srgbClr val="002060"/>
                </a:solidFill>
                <a:latin typeface="Arial" panose="020B0604020202020204" pitchFamily="34" charset="0"/>
                <a:cs typeface="Arial" panose="020B0604020202020204" pitchFamily="34" charset="0"/>
              </a:rPr>
              <a:t> y </a:t>
            </a:r>
            <a:r>
              <a:rPr lang="fr-FR" sz="2400" dirty="0" err="1">
                <a:solidFill>
                  <a:srgbClr val="002060"/>
                </a:solidFill>
                <a:latin typeface="Arial" panose="020B0604020202020204" pitchFamily="34" charset="0"/>
                <a:cs typeface="Arial" panose="020B0604020202020204" pitchFamily="34" charset="0"/>
              </a:rPr>
              <a:t>psicológicos</a:t>
            </a:r>
            <a:r>
              <a:rPr lang="fr-FR" sz="2400" dirty="0">
                <a:solidFill>
                  <a:srgbClr val="002060"/>
                </a:solidFill>
                <a:latin typeface="Arial" panose="020B0604020202020204" pitchFamily="34" charset="0"/>
                <a:cs typeface="Arial" panose="020B0604020202020204" pitchFamily="34" charset="0"/>
              </a:rPr>
              <a:t> que </a:t>
            </a:r>
            <a:r>
              <a:rPr lang="fr-FR" sz="2400" dirty="0" err="1">
                <a:solidFill>
                  <a:srgbClr val="002060"/>
                </a:solidFill>
                <a:latin typeface="Arial" panose="020B0604020202020204" pitchFamily="34" charset="0"/>
                <a:cs typeface="Arial" panose="020B0604020202020204" pitchFamily="34" charset="0"/>
              </a:rPr>
              <a:t>desemboquen</a:t>
            </a:r>
            <a:r>
              <a:rPr lang="fr-FR" sz="2400" dirty="0">
                <a:solidFill>
                  <a:srgbClr val="002060"/>
                </a:solidFill>
                <a:latin typeface="Arial" panose="020B0604020202020204" pitchFamily="34" charset="0"/>
                <a:cs typeface="Arial" panose="020B0604020202020204" pitchFamily="34" charset="0"/>
              </a:rPr>
              <a:t> en la </a:t>
            </a:r>
            <a:r>
              <a:rPr lang="fr-FR" sz="2400" dirty="0" err="1">
                <a:solidFill>
                  <a:srgbClr val="002060"/>
                </a:solidFill>
                <a:latin typeface="Arial" panose="020B0604020202020204" pitchFamily="34" charset="0"/>
                <a:cs typeface="Arial" panose="020B0604020202020204" pitchFamily="34" charset="0"/>
              </a:rPr>
              <a:t>exclusión</a:t>
            </a:r>
            <a:r>
              <a:rPr lang="fr-FR" sz="2400" dirty="0">
                <a:solidFill>
                  <a:srgbClr val="002060"/>
                </a:solidFill>
                <a:latin typeface="Arial" panose="020B0604020202020204" pitchFamily="34" charset="0"/>
                <a:cs typeface="Arial" panose="020B0604020202020204" pitchFamily="34" charset="0"/>
              </a:rPr>
              <a:t> social, en la </a:t>
            </a:r>
            <a:r>
              <a:rPr lang="fr-FR" sz="2400" dirty="0" err="1">
                <a:solidFill>
                  <a:srgbClr val="002060"/>
                </a:solidFill>
                <a:latin typeface="Arial" panose="020B0604020202020204" pitchFamily="34" charset="0"/>
                <a:cs typeface="Arial" panose="020B0604020202020204" pitchFamily="34" charset="0"/>
              </a:rPr>
              <a:t>discriminación</a:t>
            </a:r>
            <a:r>
              <a:rPr lang="fr-FR" sz="2400" dirty="0">
                <a:solidFill>
                  <a:srgbClr val="002060"/>
                </a:solidFill>
                <a:latin typeface="Arial" panose="020B0604020202020204" pitchFamily="34" charset="0"/>
                <a:cs typeface="Arial" panose="020B0604020202020204" pitchFamily="34" charset="0"/>
              </a:rPr>
              <a:t> o en la </a:t>
            </a:r>
            <a:r>
              <a:rPr lang="fr-FR" sz="2400" dirty="0" err="1">
                <a:solidFill>
                  <a:srgbClr val="002060"/>
                </a:solidFill>
                <a:latin typeface="Arial" panose="020B0604020202020204" pitchFamily="34" charset="0"/>
                <a:cs typeface="Arial" panose="020B0604020202020204" pitchFamily="34" charset="0"/>
              </a:rPr>
              <a:t>frustración</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ligada</a:t>
            </a:r>
            <a:r>
              <a:rPr lang="fr-FR" sz="2400" dirty="0">
                <a:solidFill>
                  <a:srgbClr val="002060"/>
                </a:solidFill>
                <a:latin typeface="Arial" panose="020B0604020202020204" pitchFamily="34" charset="0"/>
                <a:cs typeface="Arial" panose="020B0604020202020204" pitchFamily="34" charset="0"/>
              </a:rPr>
              <a:t> a </a:t>
            </a:r>
            <a:r>
              <a:rPr lang="fr-FR" sz="2400" dirty="0" err="1">
                <a:solidFill>
                  <a:srgbClr val="002060"/>
                </a:solidFill>
                <a:latin typeface="Arial" panose="020B0604020202020204" pitchFamily="34" charset="0"/>
                <a:cs typeface="Arial" panose="020B0604020202020204" pitchFamily="34" charset="0"/>
              </a:rPr>
              <a:t>dificultades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escolares</a:t>
            </a:r>
            <a:r>
              <a:rPr lang="fr-FR" sz="2400" dirty="0">
                <a:solidFill>
                  <a:srgbClr val="002060"/>
                </a:solidFill>
                <a:latin typeface="Arial" panose="020B0604020202020204" pitchFamily="34" charset="0"/>
                <a:cs typeface="Arial" panose="020B0604020202020204" pitchFamily="34" charset="0"/>
              </a:rPr>
              <a:t>. El </a:t>
            </a:r>
            <a:r>
              <a:rPr lang="fr-FR" sz="2400" dirty="0" err="1">
                <a:solidFill>
                  <a:srgbClr val="002060"/>
                </a:solidFill>
                <a:latin typeface="Arial" panose="020B0604020202020204" pitchFamily="34" charset="0"/>
                <a:cs typeface="Arial" panose="020B0604020202020204" pitchFamily="34" charset="0"/>
              </a:rPr>
              <a:t>apoyo</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psicológico</a:t>
            </a:r>
            <a:r>
              <a:rPr lang="fr-FR" sz="2400" dirty="0">
                <a:solidFill>
                  <a:srgbClr val="002060"/>
                </a:solidFill>
                <a:latin typeface="Arial" panose="020B0604020202020204" pitchFamily="34" charset="0"/>
                <a:cs typeface="Arial" panose="020B0604020202020204" pitchFamily="34" charset="0"/>
              </a:rPr>
              <a:t> es </a:t>
            </a:r>
            <a:r>
              <a:rPr lang="fr-FR" sz="2400" dirty="0" err="1">
                <a:solidFill>
                  <a:srgbClr val="002060"/>
                </a:solidFill>
                <a:latin typeface="Arial" panose="020B0604020202020204" pitchFamily="34" charset="0"/>
                <a:cs typeface="Arial" panose="020B0604020202020204" pitchFamily="34" charset="0"/>
              </a:rPr>
              <a:t>esencial</a:t>
            </a:r>
            <a:r>
              <a:rPr lang="fr-FR" sz="2400" dirty="0">
                <a:solidFill>
                  <a:srgbClr val="002060"/>
                </a:solidFill>
                <a:latin typeface="Arial" panose="020B0604020202020204" pitchFamily="34" charset="0"/>
                <a:cs typeface="Arial" panose="020B0604020202020204" pitchFamily="34" charset="0"/>
              </a:rPr>
              <a:t> para </a:t>
            </a:r>
            <a:r>
              <a:rPr lang="fr-FR" sz="2400" dirty="0" err="1">
                <a:solidFill>
                  <a:srgbClr val="002060"/>
                </a:solidFill>
                <a:latin typeface="Arial" panose="020B0604020202020204" pitchFamily="34" charset="0"/>
                <a:cs typeface="Arial" panose="020B0604020202020204" pitchFamily="34" charset="0"/>
              </a:rPr>
              <a:t>ayudarlos</a:t>
            </a:r>
            <a:r>
              <a:rPr lang="fr-FR" sz="2400" dirty="0">
                <a:solidFill>
                  <a:srgbClr val="002060"/>
                </a:solidFill>
                <a:latin typeface="Arial" panose="020B0604020202020204" pitchFamily="34" charset="0"/>
                <a:cs typeface="Arial" panose="020B0604020202020204" pitchFamily="34" charset="0"/>
              </a:rPr>
              <a:t> a </a:t>
            </a:r>
            <a:r>
              <a:rPr lang="fr-FR" sz="2400" dirty="0" err="1">
                <a:solidFill>
                  <a:srgbClr val="002060"/>
                </a:solidFill>
                <a:latin typeface="Arial" panose="020B0604020202020204" pitchFamily="34" charset="0"/>
                <a:cs typeface="Arial" panose="020B0604020202020204" pitchFamily="34" charset="0"/>
              </a:rPr>
              <a:t>desarrollar</a:t>
            </a:r>
            <a:r>
              <a:rPr lang="fr-FR" sz="2400" dirty="0">
                <a:solidFill>
                  <a:srgbClr val="002060"/>
                </a:solidFill>
                <a:latin typeface="Arial" panose="020B0604020202020204" pitchFamily="34" charset="0"/>
                <a:cs typeface="Arial" panose="020B0604020202020204" pitchFamily="34" charset="0"/>
              </a:rPr>
              <a:t> sus </a:t>
            </a:r>
            <a:r>
              <a:rPr lang="fr-FR" sz="2400" dirty="0" err="1">
                <a:solidFill>
                  <a:srgbClr val="002060"/>
                </a:solidFill>
                <a:latin typeface="Arial" panose="020B0604020202020204" pitchFamily="34" charset="0"/>
                <a:cs typeface="Arial" panose="020B0604020202020204" pitchFamily="34" charset="0"/>
              </a:rPr>
              <a:t>competencias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emocionales</a:t>
            </a:r>
            <a:r>
              <a:rPr lang="fr-FR" sz="2400" dirty="0">
                <a:solidFill>
                  <a:srgbClr val="002060"/>
                </a:solidFill>
                <a:latin typeface="Arial" panose="020B0604020202020204" pitchFamily="34" charset="0"/>
                <a:cs typeface="Arial" panose="020B0604020202020204" pitchFamily="34" charset="0"/>
              </a:rPr>
              <a:t>, a </a:t>
            </a:r>
            <a:r>
              <a:rPr lang="fr-FR" sz="2400" dirty="0" err="1">
                <a:solidFill>
                  <a:srgbClr val="002060"/>
                </a:solidFill>
                <a:latin typeface="Arial" panose="020B0604020202020204" pitchFamily="34" charset="0"/>
                <a:cs typeface="Arial" panose="020B0604020202020204" pitchFamily="34" charset="0"/>
              </a:rPr>
              <a:t>mejorar</a:t>
            </a:r>
            <a:r>
              <a:rPr lang="fr-FR" sz="2400" dirty="0">
                <a:solidFill>
                  <a:srgbClr val="002060"/>
                </a:solidFill>
                <a:latin typeface="Arial" panose="020B0604020202020204" pitchFamily="34" charset="0"/>
                <a:cs typeface="Arial" panose="020B0604020202020204" pitchFamily="34" charset="0"/>
              </a:rPr>
              <a:t> su autoestima y a </a:t>
            </a:r>
            <a:r>
              <a:rPr lang="fr-FR" sz="2400" dirty="0" err="1">
                <a:solidFill>
                  <a:srgbClr val="002060"/>
                </a:solidFill>
                <a:latin typeface="Arial" panose="020B0604020202020204" pitchFamily="34" charset="0"/>
                <a:cs typeface="Arial" panose="020B0604020202020204" pitchFamily="34" charset="0"/>
              </a:rPr>
              <a:t>enfrentar</a:t>
            </a:r>
            <a:r>
              <a:rPr lang="fr-FR" sz="2400" dirty="0">
                <a:solidFill>
                  <a:srgbClr val="002060"/>
                </a:solidFill>
                <a:latin typeface="Arial" panose="020B0604020202020204" pitchFamily="34" charset="0"/>
                <a:cs typeface="Arial" panose="020B0604020202020204" pitchFamily="34" charset="0"/>
              </a:rPr>
              <a:t> los </a:t>
            </a:r>
            <a:r>
              <a:rPr lang="fr-FR" sz="2400" dirty="0" err="1">
                <a:solidFill>
                  <a:srgbClr val="002060"/>
                </a:solidFill>
                <a:latin typeface="Arial" panose="020B0604020202020204" pitchFamily="34" charset="0"/>
                <a:cs typeface="Arial" panose="020B0604020202020204" pitchFamily="34" charset="0"/>
              </a:rPr>
              <a:t>obstáculos</a:t>
            </a:r>
            <a:r>
              <a:rPr lang="fr-FR" sz="2400" dirty="0">
                <a:solidFill>
                  <a:srgbClr val="002060"/>
                </a:solidFill>
                <a:latin typeface="Arial" panose="020B0604020202020204" pitchFamily="34" charset="0"/>
                <a:cs typeface="Arial" panose="020B0604020202020204" pitchFamily="34" charset="0"/>
              </a:rPr>
              <a:t> que </a:t>
            </a:r>
            <a:r>
              <a:rPr lang="fr-FR" sz="2400" dirty="0" err="1">
                <a:solidFill>
                  <a:srgbClr val="002060"/>
                </a:solidFill>
                <a:latin typeface="Arial" panose="020B0604020202020204" pitchFamily="34" charset="0"/>
                <a:cs typeface="Arial" panose="020B0604020202020204" pitchFamily="34" charset="0"/>
              </a:rPr>
              <a:t>encuentren</a:t>
            </a:r>
            <a:r>
              <a:rPr lang="fr-FR" sz="2400" dirty="0">
                <a:solidFill>
                  <a:srgbClr val="002060"/>
                </a:solidFill>
                <a:latin typeface="Arial" panose="020B0604020202020204" pitchFamily="34" charset="0"/>
                <a:cs typeface="Arial" panose="020B0604020202020204" pitchFamily="34" charset="0"/>
              </a:rPr>
              <a:t> en su medio </a:t>
            </a:r>
            <a:r>
              <a:rPr lang="fr-FR" sz="2400" dirty="0" err="1">
                <a:solidFill>
                  <a:srgbClr val="002060"/>
                </a:solidFill>
                <a:latin typeface="Arial" panose="020B0604020202020204" pitchFamily="34" charset="0"/>
                <a:cs typeface="Arial" panose="020B0604020202020204" pitchFamily="34" charset="0"/>
              </a:rPr>
              <a:t>ambiente</a:t>
            </a:r>
            <a:r>
              <a:rPr lang="fr-FR" sz="2400" dirty="0">
                <a:solidFill>
                  <a:srgbClr val="002060"/>
                </a:solidFill>
                <a:latin typeface="Arial" panose="020B0604020202020204" pitchFamily="34" charset="0"/>
                <a:cs typeface="Arial" panose="020B0604020202020204" pitchFamily="34" charset="0"/>
              </a:rPr>
              <a:t>.</a:t>
            </a:r>
            <a:endParaRPr lang="es-CL"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7474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7D912E9-47B5-4305-A5DB-FD3E4ABAD658}"/>
              </a:ext>
            </a:extLst>
          </p:cNvPr>
          <p:cNvSpPr>
            <a:spLocks noGrp="1"/>
          </p:cNvSpPr>
          <p:nvPr>
            <p:ph idx="1"/>
          </p:nvPr>
        </p:nvSpPr>
        <p:spPr>
          <a:xfrm>
            <a:off x="1899894" y="1050387"/>
            <a:ext cx="4838531" cy="4970585"/>
          </a:xfrm>
          <a:solidFill>
            <a:schemeClr val="accent2">
              <a:lumMod val="40000"/>
              <a:lumOff val="60000"/>
            </a:schemeClr>
          </a:solidFill>
          <a:ln>
            <a:solidFill>
              <a:srgbClr val="002060"/>
            </a:solidFill>
          </a:ln>
        </p:spPr>
        <p:txBody>
          <a:bodyPr>
            <a:normAutofit fontScale="92500" lnSpcReduction="10000"/>
          </a:bodyPr>
          <a:lstStyle/>
          <a:p>
            <a:pPr algn="just"/>
            <a:endParaRPr lang="fr-FR" sz="2400" b="1" dirty="0">
              <a:solidFill>
                <a:srgbClr val="C00000"/>
              </a:solidFill>
              <a:latin typeface="Arial" panose="020B0604020202020204" pitchFamily="34" charset="0"/>
              <a:cs typeface="Arial" panose="020B0604020202020204" pitchFamily="34" charset="0"/>
            </a:endParaRPr>
          </a:p>
          <a:p>
            <a:pPr marL="365125" indent="-365125" algn="just">
              <a:buNone/>
            </a:pPr>
            <a:r>
              <a:rPr lang="fr-FR" sz="2400" b="1" dirty="0">
                <a:solidFill>
                  <a:srgbClr val="C00000"/>
                </a:solidFill>
                <a:latin typeface="Arial" panose="020B0604020202020204" pitchFamily="34" charset="0"/>
                <a:cs typeface="Arial" panose="020B0604020202020204" pitchFamily="34" charset="0"/>
              </a:rPr>
              <a:t>6. </a:t>
            </a:r>
            <a:r>
              <a:rPr lang="it-IT" sz="2400" b="1" dirty="0">
                <a:solidFill>
                  <a:srgbClr val="C00000"/>
                </a:solidFill>
                <a:latin typeface="Arial" panose="020B0604020202020204" pitchFamily="34" charset="0"/>
                <a:cs typeface="Arial" panose="020B0604020202020204" pitchFamily="34" charset="0"/>
              </a:rPr>
              <a:t>Disparità di accesso ai servizi: </a:t>
            </a:r>
            <a:r>
              <a:rPr lang="it-IT" sz="2400" dirty="0">
                <a:solidFill>
                  <a:srgbClr val="002060"/>
                </a:solidFill>
                <a:latin typeface="Arial" panose="020B0604020202020204" pitchFamily="34" charset="0"/>
                <a:cs typeface="Arial" panose="020B0604020202020204" pitchFamily="34" charset="0"/>
              </a:rPr>
              <a:t>in molte regioni, l'accesso ai servizi educativi per i bambini con disabilità rimane limitato. Nelle aree rurali o meno sviluppate, le infrastrutture e il personale specializzato possono scarseggiare, rendendo difficile l'istruzione inclusiva. Le politiche pubbliche devono garantire che tutti i bambini, indipendentemente dalla loro situazione geografica o economica, abbiano accesso a un'istruzione di qualità.</a:t>
            </a:r>
            <a:endParaRPr lang="es-CL" sz="2400" dirty="0">
              <a:solidFill>
                <a:srgbClr val="002060"/>
              </a:solidFill>
              <a:latin typeface="Arial" panose="020B0604020202020204" pitchFamily="34" charset="0"/>
              <a:cs typeface="Arial" panose="020B0604020202020204" pitchFamily="34" charset="0"/>
            </a:endParaRPr>
          </a:p>
        </p:txBody>
      </p:sp>
      <p:sp>
        <p:nvSpPr>
          <p:cNvPr id="4" name="Marcador de contenido 2">
            <a:extLst>
              <a:ext uri="{FF2B5EF4-FFF2-40B4-BE49-F238E27FC236}">
                <a16:creationId xmlns:a16="http://schemas.microsoft.com/office/drawing/2014/main" id="{89F53EA6-E759-4F1B-B61B-644566EE5773}"/>
              </a:ext>
            </a:extLst>
          </p:cNvPr>
          <p:cNvSpPr txBox="1">
            <a:spLocks/>
          </p:cNvSpPr>
          <p:nvPr/>
        </p:nvSpPr>
        <p:spPr>
          <a:xfrm>
            <a:off x="7005711" y="1050387"/>
            <a:ext cx="4994031" cy="4970585"/>
          </a:xfrm>
          <a:prstGeom prst="rect">
            <a:avLst/>
          </a:prstGeom>
          <a:solidFill>
            <a:schemeClr val="accent6">
              <a:lumMod val="40000"/>
              <a:lumOff val="60000"/>
            </a:schemeClr>
          </a:solidFill>
          <a:ln>
            <a:solidFill>
              <a:srgbClr val="002060"/>
            </a:solidFill>
          </a:ln>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endParaRPr lang="fr-FR" sz="2400" b="1" dirty="0">
              <a:solidFill>
                <a:srgbClr val="C00000"/>
              </a:solidFill>
              <a:latin typeface="Arial" panose="020B0604020202020204" pitchFamily="34" charset="0"/>
              <a:cs typeface="Arial" panose="020B0604020202020204" pitchFamily="34" charset="0"/>
            </a:endParaRPr>
          </a:p>
          <a:p>
            <a:pPr marL="365125" indent="-365125" algn="just">
              <a:buFont typeface="Wingdings 3" charset="2"/>
              <a:buNone/>
            </a:pPr>
            <a:r>
              <a:rPr lang="fr-FR" sz="2400" b="1" dirty="0">
                <a:solidFill>
                  <a:srgbClr val="C00000"/>
                </a:solidFill>
                <a:latin typeface="Arial" panose="020B0604020202020204" pitchFamily="34" charset="0"/>
                <a:cs typeface="Arial" panose="020B0604020202020204" pitchFamily="34" charset="0"/>
              </a:rPr>
              <a:t>6. </a:t>
            </a:r>
            <a:r>
              <a:rPr lang="fr-FR" sz="2400" b="1" dirty="0" err="1">
                <a:solidFill>
                  <a:srgbClr val="C00000"/>
                </a:solidFill>
                <a:latin typeface="Arial" panose="020B0604020202020204" pitchFamily="34" charset="0"/>
                <a:cs typeface="Arial" panose="020B0604020202020204" pitchFamily="34" charset="0"/>
              </a:rPr>
              <a:t>Desiguladad</a:t>
            </a:r>
            <a:r>
              <a:rPr lang="fr-FR" sz="2400" b="1" dirty="0">
                <a:solidFill>
                  <a:srgbClr val="C00000"/>
                </a:solidFill>
                <a:latin typeface="Arial" panose="020B0604020202020204" pitchFamily="34" charset="0"/>
                <a:cs typeface="Arial" panose="020B0604020202020204" pitchFamily="34" charset="0"/>
              </a:rPr>
              <a:t> en el </a:t>
            </a:r>
            <a:r>
              <a:rPr lang="fr-FR" sz="2400" b="1" dirty="0" err="1">
                <a:solidFill>
                  <a:srgbClr val="C00000"/>
                </a:solidFill>
                <a:latin typeface="Arial" panose="020B0604020202020204" pitchFamily="34" charset="0"/>
                <a:cs typeface="Arial" panose="020B0604020202020204" pitchFamily="34" charset="0"/>
              </a:rPr>
              <a:t>acceso</a:t>
            </a:r>
            <a:r>
              <a:rPr lang="fr-FR" sz="2400" b="1" dirty="0">
                <a:solidFill>
                  <a:srgbClr val="C00000"/>
                </a:solidFill>
                <a:latin typeface="Arial" panose="020B0604020202020204" pitchFamily="34" charset="0"/>
                <a:cs typeface="Arial" panose="020B0604020202020204" pitchFamily="34" charset="0"/>
              </a:rPr>
              <a:t> a los </a:t>
            </a:r>
            <a:r>
              <a:rPr lang="fr-FR" sz="2400" b="1" dirty="0" err="1">
                <a:solidFill>
                  <a:srgbClr val="C00000"/>
                </a:solidFill>
                <a:latin typeface="Arial" panose="020B0604020202020204" pitchFamily="34" charset="0"/>
                <a:cs typeface="Arial" panose="020B0604020202020204" pitchFamily="34" charset="0"/>
              </a:rPr>
              <a:t>servicios</a:t>
            </a:r>
            <a:r>
              <a:rPr lang="fr-FR" sz="2400" b="1" dirty="0">
                <a:solidFill>
                  <a:srgbClr val="C00000"/>
                </a:solidFill>
                <a:latin typeface="Arial" panose="020B0604020202020204" pitchFamily="34" charset="0"/>
                <a:cs typeface="Arial" panose="020B0604020202020204" pitchFamily="34" charset="0"/>
              </a:rPr>
              <a:t>: </a:t>
            </a:r>
            <a:r>
              <a:rPr lang="fr-FR" sz="2400" dirty="0">
                <a:solidFill>
                  <a:srgbClr val="002060"/>
                </a:solidFill>
                <a:latin typeface="Arial" panose="020B0604020202020204" pitchFamily="34" charset="0"/>
                <a:cs typeface="Arial" panose="020B0604020202020204" pitchFamily="34" charset="0"/>
              </a:rPr>
              <a:t>En </a:t>
            </a:r>
            <a:r>
              <a:rPr lang="fr-FR" sz="2400" dirty="0" err="1">
                <a:solidFill>
                  <a:srgbClr val="002060"/>
                </a:solidFill>
                <a:latin typeface="Arial" panose="020B0604020202020204" pitchFamily="34" charset="0"/>
                <a:cs typeface="Arial" panose="020B0604020202020204" pitchFamily="34" charset="0"/>
              </a:rPr>
              <a:t>numerosas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regiones</a:t>
            </a:r>
            <a:r>
              <a:rPr lang="fr-FR" sz="2400" dirty="0">
                <a:solidFill>
                  <a:srgbClr val="002060"/>
                </a:solidFill>
                <a:latin typeface="Arial" panose="020B0604020202020204" pitchFamily="34" charset="0"/>
                <a:cs typeface="Arial" panose="020B0604020202020204" pitchFamily="34" charset="0"/>
              </a:rPr>
              <a:t> el </a:t>
            </a:r>
            <a:r>
              <a:rPr lang="fr-FR" sz="2400" dirty="0" err="1">
                <a:solidFill>
                  <a:srgbClr val="002060"/>
                </a:solidFill>
                <a:latin typeface="Arial" panose="020B0604020202020204" pitchFamily="34" charset="0"/>
                <a:cs typeface="Arial" panose="020B0604020202020204" pitchFamily="34" charset="0"/>
              </a:rPr>
              <a:t>acceso</a:t>
            </a:r>
            <a:r>
              <a:rPr lang="fr-FR" sz="2400" dirty="0">
                <a:solidFill>
                  <a:srgbClr val="002060"/>
                </a:solidFill>
                <a:latin typeface="Arial" panose="020B0604020202020204" pitchFamily="34" charset="0"/>
                <a:cs typeface="Arial" panose="020B0604020202020204" pitchFamily="34" charset="0"/>
              </a:rPr>
              <a:t> a los </a:t>
            </a:r>
            <a:r>
              <a:rPr lang="fr-FR" sz="2400" dirty="0" err="1">
                <a:solidFill>
                  <a:srgbClr val="002060"/>
                </a:solidFill>
                <a:latin typeface="Arial" panose="020B0604020202020204" pitchFamily="34" charset="0"/>
                <a:cs typeface="Arial" panose="020B0604020202020204" pitchFamily="34" charset="0"/>
              </a:rPr>
              <a:t>servicios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educativos</a:t>
            </a:r>
            <a:r>
              <a:rPr lang="fr-FR" sz="2400" dirty="0">
                <a:solidFill>
                  <a:srgbClr val="002060"/>
                </a:solidFill>
                <a:latin typeface="Arial" panose="020B0604020202020204" pitchFamily="34" charset="0"/>
                <a:cs typeface="Arial" panose="020B0604020202020204" pitchFamily="34" charset="0"/>
              </a:rPr>
              <a:t> para </a:t>
            </a:r>
            <a:r>
              <a:rPr lang="fr-FR" sz="2400" dirty="0" err="1">
                <a:solidFill>
                  <a:srgbClr val="002060"/>
                </a:solidFill>
                <a:latin typeface="Arial" panose="020B0604020202020204" pitchFamily="34" charset="0"/>
                <a:cs typeface="Arial" panose="020B0604020202020204" pitchFamily="34" charset="0"/>
              </a:rPr>
              <a:t>niños</a:t>
            </a:r>
            <a:r>
              <a:rPr lang="fr-FR" sz="2400" dirty="0">
                <a:solidFill>
                  <a:srgbClr val="002060"/>
                </a:solidFill>
                <a:latin typeface="Arial" panose="020B0604020202020204" pitchFamily="34" charset="0"/>
                <a:cs typeface="Arial" panose="020B0604020202020204" pitchFamily="34" charset="0"/>
              </a:rPr>
              <a:t>(as) y adolescentes </a:t>
            </a:r>
            <a:r>
              <a:rPr lang="fr-FR" sz="2400" dirty="0" err="1">
                <a:solidFill>
                  <a:srgbClr val="002060"/>
                </a:solidFill>
                <a:latin typeface="Arial" panose="020B0604020202020204" pitchFamily="34" charset="0"/>
                <a:cs typeface="Arial" panose="020B0604020202020204" pitchFamily="34" charset="0"/>
              </a:rPr>
              <a:t>discapacitados</a:t>
            </a:r>
            <a:r>
              <a:rPr lang="fr-FR" sz="2400" dirty="0">
                <a:solidFill>
                  <a:srgbClr val="002060"/>
                </a:solidFill>
                <a:latin typeface="Arial" panose="020B0604020202020204" pitchFamily="34" charset="0"/>
                <a:cs typeface="Arial" panose="020B0604020202020204" pitchFamily="34" charset="0"/>
              </a:rPr>
              <a:t> es </a:t>
            </a:r>
            <a:r>
              <a:rPr lang="fr-FR" sz="2400" dirty="0" err="1">
                <a:solidFill>
                  <a:srgbClr val="002060"/>
                </a:solidFill>
                <a:latin typeface="Arial" panose="020B0604020202020204" pitchFamily="34" charset="0"/>
                <a:cs typeface="Arial" panose="020B0604020202020204" pitchFamily="34" charset="0"/>
              </a:rPr>
              <a:t>limitado</a:t>
            </a:r>
            <a:r>
              <a:rPr lang="fr-FR" sz="2400" dirty="0">
                <a:solidFill>
                  <a:srgbClr val="002060"/>
                </a:solidFill>
                <a:latin typeface="Arial" panose="020B0604020202020204" pitchFamily="34" charset="0"/>
                <a:cs typeface="Arial" panose="020B0604020202020204" pitchFamily="34" charset="0"/>
              </a:rPr>
              <a:t>. En las zonas rurales o </a:t>
            </a:r>
            <a:r>
              <a:rPr lang="fr-FR" sz="2400" dirty="0" err="1">
                <a:solidFill>
                  <a:srgbClr val="002060"/>
                </a:solidFill>
                <a:latin typeface="Arial" panose="020B0604020202020204" pitchFamily="34" charset="0"/>
                <a:cs typeface="Arial" panose="020B0604020202020204" pitchFamily="34" charset="0"/>
              </a:rPr>
              <a:t>menos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desarrolladas</a:t>
            </a:r>
            <a:r>
              <a:rPr lang="fr-FR" sz="2400" dirty="0">
                <a:solidFill>
                  <a:srgbClr val="002060"/>
                </a:solidFill>
                <a:latin typeface="Arial" panose="020B0604020202020204" pitchFamily="34" charset="0"/>
                <a:cs typeface="Arial" panose="020B0604020202020204" pitchFamily="34" charset="0"/>
              </a:rPr>
              <a:t> las </a:t>
            </a:r>
            <a:r>
              <a:rPr lang="fr-FR" sz="2400" dirty="0" err="1">
                <a:solidFill>
                  <a:srgbClr val="002060"/>
                </a:solidFill>
                <a:latin typeface="Arial" panose="020B0604020202020204" pitchFamily="34" charset="0"/>
                <a:cs typeface="Arial" panose="020B0604020202020204" pitchFamily="34" charset="0"/>
              </a:rPr>
              <a:t>infraestructuras</a:t>
            </a:r>
            <a:r>
              <a:rPr lang="fr-FR" sz="2400" dirty="0">
                <a:solidFill>
                  <a:srgbClr val="002060"/>
                </a:solidFill>
                <a:latin typeface="Arial" panose="020B0604020202020204" pitchFamily="34" charset="0"/>
                <a:cs typeface="Arial" panose="020B0604020202020204" pitchFamily="34" charset="0"/>
              </a:rPr>
              <a:t> y el </a:t>
            </a:r>
            <a:r>
              <a:rPr lang="fr-FR" sz="2400" dirty="0" err="1">
                <a:solidFill>
                  <a:srgbClr val="002060"/>
                </a:solidFill>
                <a:latin typeface="Arial" panose="020B0604020202020204" pitchFamily="34" charset="0"/>
                <a:cs typeface="Arial" panose="020B0604020202020204" pitchFamily="34" charset="0"/>
              </a:rPr>
              <a:t>personal</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especializado</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pueden</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ser</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escasos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lo</a:t>
            </a:r>
            <a:r>
              <a:rPr lang="fr-FR" sz="2400" dirty="0">
                <a:solidFill>
                  <a:srgbClr val="002060"/>
                </a:solidFill>
                <a:latin typeface="Arial" panose="020B0604020202020204" pitchFamily="34" charset="0"/>
                <a:cs typeface="Arial" panose="020B0604020202020204" pitchFamily="34" charset="0"/>
              </a:rPr>
              <a:t> que </a:t>
            </a:r>
            <a:r>
              <a:rPr lang="fr-FR" sz="2400" dirty="0" err="1">
                <a:solidFill>
                  <a:srgbClr val="002060"/>
                </a:solidFill>
                <a:latin typeface="Arial" panose="020B0604020202020204" pitchFamily="34" charset="0"/>
                <a:cs typeface="Arial" panose="020B0604020202020204" pitchFamily="34" charset="0"/>
              </a:rPr>
              <a:t>vuelve</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difícil</a:t>
            </a:r>
            <a:r>
              <a:rPr lang="fr-FR" sz="2400" dirty="0">
                <a:solidFill>
                  <a:srgbClr val="002060"/>
                </a:solidFill>
                <a:latin typeface="Arial" panose="020B0604020202020204" pitchFamily="34" charset="0"/>
                <a:cs typeface="Arial" panose="020B0604020202020204" pitchFamily="34" charset="0"/>
              </a:rPr>
              <a:t> a la </a:t>
            </a:r>
            <a:r>
              <a:rPr lang="fr-FR" sz="2400" dirty="0" err="1">
                <a:solidFill>
                  <a:srgbClr val="002060"/>
                </a:solidFill>
                <a:latin typeface="Arial" panose="020B0604020202020204" pitchFamily="34" charset="0"/>
                <a:cs typeface="Arial" panose="020B0604020202020204" pitchFamily="34" charset="0"/>
              </a:rPr>
              <a:t>educación</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inclusiva</a:t>
            </a:r>
            <a:r>
              <a:rPr lang="fr-FR" sz="2400" dirty="0">
                <a:solidFill>
                  <a:srgbClr val="002060"/>
                </a:solidFill>
                <a:latin typeface="Arial" panose="020B0604020202020204" pitchFamily="34" charset="0"/>
                <a:cs typeface="Arial" panose="020B0604020202020204" pitchFamily="34" charset="0"/>
              </a:rPr>
              <a:t>. Las </a:t>
            </a:r>
            <a:r>
              <a:rPr lang="fr-FR" sz="2400" dirty="0" err="1">
                <a:solidFill>
                  <a:srgbClr val="002060"/>
                </a:solidFill>
                <a:latin typeface="Arial" panose="020B0604020202020204" pitchFamily="34" charset="0"/>
                <a:cs typeface="Arial" panose="020B0604020202020204" pitchFamily="34" charset="0"/>
              </a:rPr>
              <a:t>políticas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públicas</a:t>
            </a:r>
            <a:r>
              <a:rPr lang="fr-FR" sz="2400" dirty="0">
                <a:solidFill>
                  <a:srgbClr val="002060"/>
                </a:solidFill>
                <a:latin typeface="Arial" panose="020B0604020202020204" pitchFamily="34" charset="0"/>
                <a:cs typeface="Arial" panose="020B0604020202020204" pitchFamily="34" charset="0"/>
              </a:rPr>
              <a:t> deben </a:t>
            </a:r>
            <a:r>
              <a:rPr lang="fr-FR" sz="2400" dirty="0" err="1">
                <a:solidFill>
                  <a:srgbClr val="002060"/>
                </a:solidFill>
                <a:latin typeface="Arial" panose="020B0604020202020204" pitchFamily="34" charset="0"/>
                <a:cs typeface="Arial" panose="020B0604020202020204" pitchFamily="34" charset="0"/>
              </a:rPr>
              <a:t>velar</a:t>
            </a:r>
            <a:r>
              <a:rPr lang="fr-FR" sz="2400" dirty="0">
                <a:solidFill>
                  <a:srgbClr val="002060"/>
                </a:solidFill>
                <a:latin typeface="Arial" panose="020B0604020202020204" pitchFamily="34" charset="0"/>
                <a:cs typeface="Arial" panose="020B0604020202020204" pitchFamily="34" charset="0"/>
              </a:rPr>
              <a:t> para que </a:t>
            </a:r>
            <a:r>
              <a:rPr lang="fr-FR" sz="2400" dirty="0" err="1">
                <a:solidFill>
                  <a:srgbClr val="002060"/>
                </a:solidFill>
                <a:latin typeface="Arial" panose="020B0604020202020204" pitchFamily="34" charset="0"/>
                <a:cs typeface="Arial" panose="020B0604020202020204" pitchFamily="34" charset="0"/>
              </a:rPr>
              <a:t>todos</a:t>
            </a:r>
            <a:r>
              <a:rPr lang="fr-FR" sz="2400" dirty="0">
                <a:solidFill>
                  <a:srgbClr val="002060"/>
                </a:solidFill>
                <a:latin typeface="Arial" panose="020B0604020202020204" pitchFamily="34" charset="0"/>
                <a:cs typeface="Arial" panose="020B0604020202020204" pitchFamily="34" charset="0"/>
              </a:rPr>
              <a:t> los </a:t>
            </a:r>
            <a:r>
              <a:rPr lang="fr-FR" sz="2400" dirty="0" err="1">
                <a:solidFill>
                  <a:srgbClr val="002060"/>
                </a:solidFill>
                <a:latin typeface="Arial" panose="020B0604020202020204" pitchFamily="34" charset="0"/>
                <a:cs typeface="Arial" panose="020B0604020202020204" pitchFamily="34" charset="0"/>
              </a:rPr>
              <a:t>niños</a:t>
            </a:r>
            <a:r>
              <a:rPr lang="fr-FR" sz="2400" dirty="0">
                <a:solidFill>
                  <a:srgbClr val="002060"/>
                </a:solidFill>
                <a:latin typeface="Arial" panose="020B0604020202020204" pitchFamily="34" charset="0"/>
                <a:cs typeface="Arial" panose="020B0604020202020204" pitchFamily="34" charset="0"/>
              </a:rPr>
              <a:t>(as) y adolescentes, </a:t>
            </a:r>
            <a:r>
              <a:rPr lang="fr-FR" sz="2400" dirty="0" err="1">
                <a:solidFill>
                  <a:srgbClr val="002060"/>
                </a:solidFill>
                <a:latin typeface="Arial" panose="020B0604020202020204" pitchFamily="34" charset="0"/>
                <a:cs typeface="Arial" panose="020B0604020202020204" pitchFamily="34" charset="0"/>
              </a:rPr>
              <a:t>cualquiera</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sea</a:t>
            </a:r>
            <a:r>
              <a:rPr lang="fr-FR" sz="2400" dirty="0">
                <a:solidFill>
                  <a:srgbClr val="002060"/>
                </a:solidFill>
                <a:latin typeface="Arial" panose="020B0604020202020204" pitchFamily="34" charset="0"/>
                <a:cs typeface="Arial" panose="020B0604020202020204" pitchFamily="34" charset="0"/>
              </a:rPr>
              <a:t> su </a:t>
            </a:r>
            <a:r>
              <a:rPr lang="fr-FR" sz="2400" dirty="0" err="1">
                <a:solidFill>
                  <a:srgbClr val="002060"/>
                </a:solidFill>
                <a:latin typeface="Arial" panose="020B0604020202020204" pitchFamily="34" charset="0"/>
                <a:cs typeface="Arial" panose="020B0604020202020204" pitchFamily="34" charset="0"/>
              </a:rPr>
              <a:t>situación</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geográfica</a:t>
            </a:r>
            <a:r>
              <a:rPr lang="fr-FR" sz="2400" dirty="0">
                <a:solidFill>
                  <a:srgbClr val="002060"/>
                </a:solidFill>
                <a:latin typeface="Arial" panose="020B0604020202020204" pitchFamily="34" charset="0"/>
                <a:cs typeface="Arial" panose="020B0604020202020204" pitchFamily="34" charset="0"/>
              </a:rPr>
              <a:t> o </a:t>
            </a:r>
            <a:r>
              <a:rPr lang="fr-FR" sz="2400" dirty="0" err="1">
                <a:solidFill>
                  <a:srgbClr val="002060"/>
                </a:solidFill>
                <a:latin typeface="Arial" panose="020B0604020202020204" pitchFamily="34" charset="0"/>
                <a:cs typeface="Arial" panose="020B0604020202020204" pitchFamily="34" charset="0"/>
              </a:rPr>
              <a:t>económica</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tengan</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acceso</a:t>
            </a:r>
            <a:r>
              <a:rPr lang="fr-FR" sz="2400" dirty="0">
                <a:solidFill>
                  <a:srgbClr val="002060"/>
                </a:solidFill>
                <a:latin typeface="Arial" panose="020B0604020202020204" pitchFamily="34" charset="0"/>
                <a:cs typeface="Arial" panose="020B0604020202020204" pitchFamily="34" charset="0"/>
              </a:rPr>
              <a:t> a </a:t>
            </a:r>
            <a:r>
              <a:rPr lang="fr-FR" sz="2400" dirty="0" err="1">
                <a:solidFill>
                  <a:srgbClr val="002060"/>
                </a:solidFill>
                <a:latin typeface="Arial" panose="020B0604020202020204" pitchFamily="34" charset="0"/>
                <a:cs typeface="Arial" panose="020B0604020202020204" pitchFamily="34" charset="0"/>
              </a:rPr>
              <a:t>una</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educación</a:t>
            </a:r>
            <a:r>
              <a:rPr lang="fr-FR" sz="2400" dirty="0">
                <a:solidFill>
                  <a:srgbClr val="002060"/>
                </a:solidFill>
                <a:latin typeface="Arial" panose="020B0604020202020204" pitchFamily="34" charset="0"/>
                <a:cs typeface="Arial" panose="020B0604020202020204" pitchFamily="34" charset="0"/>
              </a:rPr>
              <a:t> de </a:t>
            </a:r>
            <a:r>
              <a:rPr lang="fr-FR" sz="2400" dirty="0" err="1">
                <a:solidFill>
                  <a:srgbClr val="002060"/>
                </a:solidFill>
                <a:latin typeface="Arial" panose="020B0604020202020204" pitchFamily="34" charset="0"/>
                <a:cs typeface="Arial" panose="020B0604020202020204" pitchFamily="34" charset="0"/>
              </a:rPr>
              <a:t>calidad</a:t>
            </a:r>
            <a:r>
              <a:rPr lang="fr-FR" sz="2400" dirty="0">
                <a:solidFill>
                  <a:srgbClr val="002060"/>
                </a:solidFill>
                <a:latin typeface="Arial" panose="020B0604020202020204" pitchFamily="34" charset="0"/>
                <a:cs typeface="Arial" panose="020B0604020202020204" pitchFamily="34" charset="0"/>
              </a:rPr>
              <a:t>.</a:t>
            </a:r>
            <a:endParaRPr lang="es-CL"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133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1F6A0A6-51C9-4FAF-92A4-FE1D24E9DB45}"/>
              </a:ext>
            </a:extLst>
          </p:cNvPr>
          <p:cNvSpPr>
            <a:spLocks noGrp="1"/>
          </p:cNvSpPr>
          <p:nvPr>
            <p:ph idx="1"/>
          </p:nvPr>
        </p:nvSpPr>
        <p:spPr>
          <a:xfrm>
            <a:off x="1745150" y="1120725"/>
            <a:ext cx="4993275" cy="5040923"/>
          </a:xfrm>
          <a:solidFill>
            <a:schemeClr val="bg1">
              <a:lumMod val="85000"/>
            </a:schemeClr>
          </a:solidFill>
          <a:ln>
            <a:solidFill>
              <a:srgbClr val="002060"/>
            </a:solidFill>
          </a:ln>
        </p:spPr>
        <p:txBody>
          <a:bodyPr>
            <a:normAutofit fontScale="92500" lnSpcReduction="10000"/>
          </a:bodyPr>
          <a:lstStyle/>
          <a:p>
            <a:pPr algn="just"/>
            <a:endParaRPr lang="fr-FR" sz="2400" dirty="0">
              <a:solidFill>
                <a:srgbClr val="C00000"/>
              </a:solidFill>
              <a:latin typeface="Arial" panose="020B0604020202020204" pitchFamily="34" charset="0"/>
              <a:cs typeface="Arial" panose="020B0604020202020204" pitchFamily="34" charset="0"/>
            </a:endParaRPr>
          </a:p>
          <a:p>
            <a:pPr marL="365125" indent="-365125" algn="just">
              <a:buNone/>
            </a:pPr>
            <a:r>
              <a:rPr lang="fr-FR" sz="2400" b="1" dirty="0">
                <a:solidFill>
                  <a:srgbClr val="C00000"/>
                </a:solidFill>
                <a:latin typeface="Arial" panose="020B0604020202020204" pitchFamily="34" charset="0"/>
                <a:cs typeface="Arial" panose="020B0604020202020204" pitchFamily="34" charset="0"/>
              </a:rPr>
              <a:t>7. </a:t>
            </a:r>
            <a:r>
              <a:rPr lang="it-IT" sz="2400" b="1" dirty="0">
                <a:solidFill>
                  <a:srgbClr val="C00000"/>
                </a:solidFill>
                <a:latin typeface="Arial" panose="020B0604020202020204" pitchFamily="34" charset="0"/>
                <a:cs typeface="Arial" panose="020B0604020202020204" pitchFamily="34" charset="0"/>
              </a:rPr>
              <a:t>Coinvolgimento delle famiglie: </a:t>
            </a:r>
            <a:r>
              <a:rPr lang="it-IT" sz="2400" dirty="0">
                <a:solidFill>
                  <a:srgbClr val="002060"/>
                </a:solidFill>
                <a:latin typeface="Arial" panose="020B0604020202020204" pitchFamily="34" charset="0"/>
                <a:cs typeface="Arial" panose="020B0604020202020204" pitchFamily="34" charset="0"/>
              </a:rPr>
              <a:t>le famiglie svolgono un ruolo fondamentale nel processo educativo dei bambini disabili. Tuttavia, in alcuni casi, i genitori possono sentirsi sopraffatti dalle sfide o non dispongono delle informazioni e del sostegno necessari per collaborare efficacemente con la scuola. Creare spazi di comunicazione aperta tra scuola e famiglia è essenziale per migliorare i risultati scolastici e sociali dei bambini.</a:t>
            </a:r>
            <a:endParaRPr lang="es-CL" sz="2400" dirty="0">
              <a:solidFill>
                <a:srgbClr val="002060"/>
              </a:solidFill>
              <a:latin typeface="Arial" panose="020B0604020202020204" pitchFamily="34" charset="0"/>
              <a:cs typeface="Arial" panose="020B0604020202020204" pitchFamily="34" charset="0"/>
            </a:endParaRPr>
          </a:p>
        </p:txBody>
      </p:sp>
      <p:sp>
        <p:nvSpPr>
          <p:cNvPr id="4" name="Marcador de contenido 2">
            <a:extLst>
              <a:ext uri="{FF2B5EF4-FFF2-40B4-BE49-F238E27FC236}">
                <a16:creationId xmlns:a16="http://schemas.microsoft.com/office/drawing/2014/main" id="{B65C4536-0F3C-4031-9F9E-42B1C22FD5EF}"/>
              </a:ext>
            </a:extLst>
          </p:cNvPr>
          <p:cNvSpPr txBox="1">
            <a:spLocks/>
          </p:cNvSpPr>
          <p:nvPr/>
        </p:nvSpPr>
        <p:spPr>
          <a:xfrm>
            <a:off x="6961919" y="1120724"/>
            <a:ext cx="4883078" cy="5040923"/>
          </a:xfrm>
          <a:prstGeom prst="rect">
            <a:avLst/>
          </a:prstGeom>
          <a:solidFill>
            <a:srgbClr val="FFFF00"/>
          </a:solidFill>
          <a:ln>
            <a:solidFill>
              <a:srgbClr val="002060"/>
            </a:solidFill>
          </a:ln>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endParaRPr lang="fr-FR" sz="2400" dirty="0">
              <a:solidFill>
                <a:srgbClr val="C00000"/>
              </a:solidFill>
              <a:latin typeface="Arial" panose="020B0604020202020204" pitchFamily="34" charset="0"/>
              <a:cs typeface="Arial" panose="020B0604020202020204" pitchFamily="34" charset="0"/>
            </a:endParaRPr>
          </a:p>
          <a:p>
            <a:pPr marL="365125" indent="-365125" algn="just">
              <a:buFont typeface="Wingdings 3" charset="2"/>
              <a:buNone/>
            </a:pPr>
            <a:r>
              <a:rPr lang="fr-FR" sz="2400" b="1" dirty="0">
                <a:solidFill>
                  <a:srgbClr val="C00000"/>
                </a:solidFill>
                <a:latin typeface="Arial" panose="020B0604020202020204" pitchFamily="34" charset="0"/>
                <a:cs typeface="Arial" panose="020B0604020202020204" pitchFamily="34" charset="0"/>
              </a:rPr>
              <a:t>7. </a:t>
            </a:r>
            <a:r>
              <a:rPr lang="fr-FR" sz="2400" b="1" dirty="0" err="1">
                <a:solidFill>
                  <a:srgbClr val="C00000"/>
                </a:solidFill>
                <a:latin typeface="Arial" panose="020B0604020202020204" pitchFamily="34" charset="0"/>
                <a:cs typeface="Arial" panose="020B0604020202020204" pitchFamily="34" charset="0"/>
              </a:rPr>
              <a:t>Participación</a:t>
            </a:r>
            <a:r>
              <a:rPr lang="fr-FR" sz="2400" b="1" dirty="0">
                <a:solidFill>
                  <a:srgbClr val="C00000"/>
                </a:solidFill>
                <a:latin typeface="Arial" panose="020B0604020202020204" pitchFamily="34" charset="0"/>
                <a:cs typeface="Arial" panose="020B0604020202020204" pitchFamily="34" charset="0"/>
              </a:rPr>
              <a:t> de las familias: </a:t>
            </a:r>
            <a:r>
              <a:rPr lang="fr-FR" sz="2400" dirty="0">
                <a:solidFill>
                  <a:srgbClr val="002060"/>
                </a:solidFill>
                <a:latin typeface="Arial" panose="020B0604020202020204" pitchFamily="34" charset="0"/>
                <a:cs typeface="Arial" panose="020B0604020202020204" pitchFamily="34" charset="0"/>
              </a:rPr>
              <a:t>Las familias </a:t>
            </a:r>
            <a:r>
              <a:rPr lang="fr-FR" sz="2400" dirty="0" err="1">
                <a:solidFill>
                  <a:srgbClr val="002060"/>
                </a:solidFill>
                <a:latin typeface="Arial" panose="020B0604020202020204" pitchFamily="34" charset="0"/>
                <a:cs typeface="Arial" panose="020B0604020202020204" pitchFamily="34" charset="0"/>
              </a:rPr>
              <a:t>juegan</a:t>
            </a:r>
            <a:r>
              <a:rPr lang="fr-FR" sz="2400" dirty="0">
                <a:solidFill>
                  <a:srgbClr val="002060"/>
                </a:solidFill>
                <a:latin typeface="Arial" panose="020B0604020202020204" pitchFamily="34" charset="0"/>
                <a:cs typeface="Arial" panose="020B0604020202020204" pitchFamily="34" charset="0"/>
              </a:rPr>
              <a:t> un </a:t>
            </a:r>
            <a:r>
              <a:rPr lang="fr-FR" sz="2400" dirty="0" err="1">
                <a:solidFill>
                  <a:srgbClr val="002060"/>
                </a:solidFill>
                <a:latin typeface="Arial" panose="020B0604020202020204" pitchFamily="34" charset="0"/>
                <a:cs typeface="Arial" panose="020B0604020202020204" pitchFamily="34" charset="0"/>
              </a:rPr>
              <a:t>rol</a:t>
            </a:r>
            <a:r>
              <a:rPr lang="fr-FR" sz="2400" dirty="0">
                <a:solidFill>
                  <a:srgbClr val="002060"/>
                </a:solidFill>
                <a:latin typeface="Arial" panose="020B0604020202020204" pitchFamily="34" charset="0"/>
                <a:cs typeface="Arial" panose="020B0604020202020204" pitchFamily="34" charset="0"/>
              </a:rPr>
              <a:t> clave en el </a:t>
            </a:r>
            <a:r>
              <a:rPr lang="fr-FR" sz="2400" dirty="0" err="1">
                <a:solidFill>
                  <a:srgbClr val="002060"/>
                </a:solidFill>
                <a:latin typeface="Arial" panose="020B0604020202020204" pitchFamily="34" charset="0"/>
                <a:cs typeface="Arial" panose="020B0604020202020204" pitchFamily="34" charset="0"/>
              </a:rPr>
              <a:t>proceso</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educativo</a:t>
            </a:r>
            <a:r>
              <a:rPr lang="fr-FR" sz="2400" dirty="0">
                <a:solidFill>
                  <a:srgbClr val="002060"/>
                </a:solidFill>
                <a:latin typeface="Arial" panose="020B0604020202020204" pitchFamily="34" charset="0"/>
                <a:cs typeface="Arial" panose="020B0604020202020204" pitchFamily="34" charset="0"/>
              </a:rPr>
              <a:t> de </a:t>
            </a:r>
            <a:r>
              <a:rPr lang="fr-FR" sz="2400" dirty="0" err="1">
                <a:solidFill>
                  <a:srgbClr val="002060"/>
                </a:solidFill>
                <a:latin typeface="Arial" panose="020B0604020202020204" pitchFamily="34" charset="0"/>
                <a:cs typeface="Arial" panose="020B0604020202020204" pitchFamily="34" charset="0"/>
              </a:rPr>
              <a:t>niños</a:t>
            </a:r>
            <a:r>
              <a:rPr lang="fr-FR" sz="2400" dirty="0">
                <a:solidFill>
                  <a:srgbClr val="002060"/>
                </a:solidFill>
                <a:latin typeface="Arial" panose="020B0604020202020204" pitchFamily="34" charset="0"/>
                <a:cs typeface="Arial" panose="020B0604020202020204" pitchFamily="34" charset="0"/>
              </a:rPr>
              <a:t>(as) y adolescentes </a:t>
            </a:r>
            <a:r>
              <a:rPr lang="fr-FR" sz="2400" dirty="0" err="1">
                <a:solidFill>
                  <a:srgbClr val="002060"/>
                </a:solidFill>
                <a:latin typeface="Arial" panose="020B0604020202020204" pitchFamily="34" charset="0"/>
                <a:cs typeface="Arial" panose="020B0604020202020204" pitchFamily="34" charset="0"/>
              </a:rPr>
              <a:t>discapacitados</a:t>
            </a:r>
            <a:r>
              <a:rPr lang="fr-FR" sz="2400" dirty="0">
                <a:solidFill>
                  <a:srgbClr val="002060"/>
                </a:solidFill>
                <a:latin typeface="Arial" panose="020B0604020202020204" pitchFamily="34" charset="0"/>
                <a:cs typeface="Arial" panose="020B0604020202020204" pitchFamily="34" charset="0"/>
              </a:rPr>
              <a:t>. Sin embargo, en </a:t>
            </a:r>
            <a:r>
              <a:rPr lang="fr-FR" sz="2400" dirty="0" err="1">
                <a:solidFill>
                  <a:srgbClr val="002060"/>
                </a:solidFill>
                <a:latin typeface="Arial" panose="020B0604020202020204" pitchFamily="34" charset="0"/>
                <a:cs typeface="Arial" panose="020B0604020202020204" pitchFamily="34" charset="0"/>
              </a:rPr>
              <a:t>ciertos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casos</a:t>
            </a:r>
            <a:r>
              <a:rPr lang="fr-FR" sz="2400" dirty="0">
                <a:solidFill>
                  <a:srgbClr val="002060"/>
                </a:solidFill>
                <a:latin typeface="Arial" panose="020B0604020202020204" pitchFamily="34" charset="0"/>
                <a:cs typeface="Arial" panose="020B0604020202020204" pitchFamily="34" charset="0"/>
              </a:rPr>
              <a:t>, los </a:t>
            </a:r>
            <a:r>
              <a:rPr lang="fr-FR" sz="2400" dirty="0" err="1">
                <a:solidFill>
                  <a:srgbClr val="002060"/>
                </a:solidFill>
                <a:latin typeface="Arial" panose="020B0604020202020204" pitchFamily="34" charset="0"/>
                <a:cs typeface="Arial" panose="020B0604020202020204" pitchFamily="34" charset="0"/>
              </a:rPr>
              <a:t>padres</a:t>
            </a:r>
            <a:r>
              <a:rPr lang="fr-FR" sz="2400" dirty="0">
                <a:solidFill>
                  <a:srgbClr val="002060"/>
                </a:solidFill>
                <a:latin typeface="Arial" panose="020B0604020202020204" pitchFamily="34" charset="0"/>
                <a:cs typeface="Arial" panose="020B0604020202020204" pitchFamily="34" charset="0"/>
              </a:rPr>
              <a:t> y </a:t>
            </a:r>
            <a:r>
              <a:rPr lang="fr-FR" sz="2400" dirty="0" err="1">
                <a:solidFill>
                  <a:srgbClr val="002060"/>
                </a:solidFill>
                <a:latin typeface="Arial" panose="020B0604020202020204" pitchFamily="34" charset="0"/>
                <a:cs typeface="Arial" panose="020B0604020202020204" pitchFamily="34" charset="0"/>
              </a:rPr>
              <a:t>madres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pueden</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sentirse</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sobrepasados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por</a:t>
            </a:r>
            <a:r>
              <a:rPr lang="fr-FR" sz="2400" dirty="0">
                <a:solidFill>
                  <a:srgbClr val="002060"/>
                </a:solidFill>
                <a:latin typeface="Arial" panose="020B0604020202020204" pitchFamily="34" charset="0"/>
                <a:cs typeface="Arial" panose="020B0604020202020204" pitchFamily="34" charset="0"/>
              </a:rPr>
              <a:t> los </a:t>
            </a:r>
            <a:r>
              <a:rPr lang="fr-FR" sz="2400" dirty="0" err="1">
                <a:solidFill>
                  <a:srgbClr val="002060"/>
                </a:solidFill>
                <a:latin typeface="Arial" panose="020B0604020202020204" pitchFamily="34" charset="0"/>
                <a:cs typeface="Arial" panose="020B0604020202020204" pitchFamily="34" charset="0"/>
              </a:rPr>
              <a:t>desafíos</a:t>
            </a:r>
            <a:r>
              <a:rPr lang="fr-FR" sz="2400" dirty="0">
                <a:solidFill>
                  <a:srgbClr val="002060"/>
                </a:solidFill>
                <a:latin typeface="Arial" panose="020B0604020202020204" pitchFamily="34" charset="0"/>
                <a:cs typeface="Arial" panose="020B0604020202020204" pitchFamily="34" charset="0"/>
              </a:rPr>
              <a:t> a </a:t>
            </a:r>
            <a:r>
              <a:rPr lang="fr-FR" sz="2400" dirty="0" err="1">
                <a:solidFill>
                  <a:srgbClr val="002060"/>
                </a:solidFill>
                <a:latin typeface="Arial" panose="020B0604020202020204" pitchFamily="34" charset="0"/>
                <a:cs typeface="Arial" panose="020B0604020202020204" pitchFamily="34" charset="0"/>
              </a:rPr>
              <a:t>lograr</a:t>
            </a:r>
            <a:r>
              <a:rPr lang="fr-FR" sz="2400" dirty="0">
                <a:solidFill>
                  <a:srgbClr val="002060"/>
                </a:solidFill>
                <a:latin typeface="Arial" panose="020B0604020202020204" pitchFamily="34" charset="0"/>
                <a:cs typeface="Arial" panose="020B0604020202020204" pitchFamily="34" charset="0"/>
              </a:rPr>
              <a:t> o no </a:t>
            </a:r>
            <a:r>
              <a:rPr lang="fr-FR" sz="2400" dirty="0" err="1">
                <a:solidFill>
                  <a:srgbClr val="002060"/>
                </a:solidFill>
                <a:latin typeface="Arial" panose="020B0604020202020204" pitchFamily="34" charset="0"/>
                <a:cs typeface="Arial" panose="020B0604020202020204" pitchFamily="34" charset="0"/>
              </a:rPr>
              <a:t>disponen</a:t>
            </a:r>
            <a:r>
              <a:rPr lang="fr-FR" sz="2400" dirty="0">
                <a:solidFill>
                  <a:srgbClr val="002060"/>
                </a:solidFill>
                <a:latin typeface="Arial" panose="020B0604020202020204" pitchFamily="34" charset="0"/>
                <a:cs typeface="Arial" panose="020B0604020202020204" pitchFamily="34" charset="0"/>
              </a:rPr>
              <a:t> de la </a:t>
            </a:r>
            <a:r>
              <a:rPr lang="fr-FR" sz="2400" dirty="0" err="1">
                <a:solidFill>
                  <a:srgbClr val="002060"/>
                </a:solidFill>
                <a:latin typeface="Arial" panose="020B0604020202020204" pitchFamily="34" charset="0"/>
                <a:cs typeface="Arial" panose="020B0604020202020204" pitchFamily="34" charset="0"/>
              </a:rPr>
              <a:t>información</a:t>
            </a:r>
            <a:r>
              <a:rPr lang="fr-FR" sz="2400" dirty="0">
                <a:solidFill>
                  <a:srgbClr val="002060"/>
                </a:solidFill>
                <a:latin typeface="Arial" panose="020B0604020202020204" pitchFamily="34" charset="0"/>
                <a:cs typeface="Arial" panose="020B0604020202020204" pitchFamily="34" charset="0"/>
              </a:rPr>
              <a:t> y el </a:t>
            </a:r>
            <a:r>
              <a:rPr lang="fr-FR" sz="2400" dirty="0" err="1">
                <a:solidFill>
                  <a:srgbClr val="002060"/>
                </a:solidFill>
                <a:latin typeface="Arial" panose="020B0604020202020204" pitchFamily="34" charset="0"/>
                <a:cs typeface="Arial" panose="020B0604020202020204" pitchFamily="34" charset="0"/>
              </a:rPr>
              <a:t>apoyo</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necesario</a:t>
            </a:r>
            <a:r>
              <a:rPr lang="fr-FR" sz="2400" dirty="0">
                <a:solidFill>
                  <a:srgbClr val="002060"/>
                </a:solidFill>
                <a:latin typeface="Arial" panose="020B0604020202020204" pitchFamily="34" charset="0"/>
                <a:cs typeface="Arial" panose="020B0604020202020204" pitchFamily="34" charset="0"/>
              </a:rPr>
              <a:t> para </a:t>
            </a:r>
            <a:r>
              <a:rPr lang="fr-FR" sz="2400" dirty="0" err="1">
                <a:solidFill>
                  <a:srgbClr val="002060"/>
                </a:solidFill>
                <a:latin typeface="Arial" panose="020B0604020202020204" pitchFamily="34" charset="0"/>
                <a:cs typeface="Arial" panose="020B0604020202020204" pitchFamily="34" charset="0"/>
              </a:rPr>
              <a:t>colaborar</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eficazmente</a:t>
            </a:r>
            <a:r>
              <a:rPr lang="fr-FR" sz="2400" dirty="0">
                <a:solidFill>
                  <a:srgbClr val="002060"/>
                </a:solidFill>
                <a:latin typeface="Arial" panose="020B0604020202020204" pitchFamily="34" charset="0"/>
                <a:cs typeface="Arial" panose="020B0604020202020204" pitchFamily="34" charset="0"/>
              </a:rPr>
              <a:t> con la </a:t>
            </a:r>
            <a:r>
              <a:rPr lang="fr-FR" sz="2400" dirty="0" err="1">
                <a:solidFill>
                  <a:srgbClr val="002060"/>
                </a:solidFill>
                <a:latin typeface="Arial" panose="020B0604020202020204" pitchFamily="34" charset="0"/>
                <a:cs typeface="Arial" panose="020B0604020202020204" pitchFamily="34" charset="0"/>
              </a:rPr>
              <a:t>escuela</a:t>
            </a:r>
            <a:r>
              <a:rPr lang="fr-FR" sz="2400" dirty="0">
                <a:solidFill>
                  <a:srgbClr val="002060"/>
                </a:solidFill>
                <a:latin typeface="Arial" panose="020B0604020202020204" pitchFamily="34" charset="0"/>
                <a:cs typeface="Arial" panose="020B0604020202020204" pitchFamily="34" charset="0"/>
              </a:rPr>
              <a:t>. Es </a:t>
            </a:r>
            <a:r>
              <a:rPr lang="fr-FR" sz="2400" dirty="0" err="1">
                <a:solidFill>
                  <a:srgbClr val="002060"/>
                </a:solidFill>
                <a:latin typeface="Arial" panose="020B0604020202020204" pitchFamily="34" charset="0"/>
                <a:cs typeface="Arial" panose="020B0604020202020204" pitchFamily="34" charset="0"/>
              </a:rPr>
              <a:t>esencial</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crear</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espacios</a:t>
            </a:r>
            <a:r>
              <a:rPr lang="fr-FR" sz="2400" dirty="0">
                <a:solidFill>
                  <a:srgbClr val="002060"/>
                </a:solidFill>
                <a:latin typeface="Arial" panose="020B0604020202020204" pitchFamily="34" charset="0"/>
                <a:cs typeface="Arial" panose="020B0604020202020204" pitchFamily="34" charset="0"/>
              </a:rPr>
              <a:t> de </a:t>
            </a:r>
            <a:r>
              <a:rPr lang="fr-FR" sz="2400" dirty="0" err="1">
                <a:solidFill>
                  <a:srgbClr val="002060"/>
                </a:solidFill>
                <a:latin typeface="Arial" panose="020B0604020202020204" pitchFamily="34" charset="0"/>
                <a:cs typeface="Arial" panose="020B0604020202020204" pitchFamily="34" charset="0"/>
              </a:rPr>
              <a:t>comunicación</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abierta</a:t>
            </a:r>
            <a:r>
              <a:rPr lang="fr-FR" sz="2400" dirty="0">
                <a:solidFill>
                  <a:srgbClr val="002060"/>
                </a:solidFill>
                <a:latin typeface="Arial" panose="020B0604020202020204" pitchFamily="34" charset="0"/>
                <a:cs typeface="Arial" panose="020B0604020202020204" pitchFamily="34" charset="0"/>
              </a:rPr>
              <a:t> entre la </a:t>
            </a:r>
            <a:r>
              <a:rPr lang="fr-FR" sz="2400" dirty="0" err="1">
                <a:solidFill>
                  <a:srgbClr val="002060"/>
                </a:solidFill>
                <a:latin typeface="Arial" panose="020B0604020202020204" pitchFamily="34" charset="0"/>
                <a:cs typeface="Arial" panose="020B0604020202020204" pitchFamily="34" charset="0"/>
              </a:rPr>
              <a:t>escuela</a:t>
            </a:r>
            <a:r>
              <a:rPr lang="fr-FR" sz="2400" dirty="0">
                <a:solidFill>
                  <a:srgbClr val="002060"/>
                </a:solidFill>
                <a:latin typeface="Arial" panose="020B0604020202020204" pitchFamily="34" charset="0"/>
                <a:cs typeface="Arial" panose="020B0604020202020204" pitchFamily="34" charset="0"/>
              </a:rPr>
              <a:t> y la </a:t>
            </a:r>
            <a:r>
              <a:rPr lang="fr-FR" sz="2400" dirty="0" err="1">
                <a:solidFill>
                  <a:srgbClr val="002060"/>
                </a:solidFill>
                <a:latin typeface="Arial" panose="020B0604020202020204" pitchFamily="34" charset="0"/>
                <a:cs typeface="Arial" panose="020B0604020202020204" pitchFamily="34" charset="0"/>
              </a:rPr>
              <a:t>familia</a:t>
            </a:r>
            <a:r>
              <a:rPr lang="fr-FR" sz="2400" dirty="0">
                <a:solidFill>
                  <a:srgbClr val="002060"/>
                </a:solidFill>
                <a:latin typeface="Arial" panose="020B0604020202020204" pitchFamily="34" charset="0"/>
                <a:cs typeface="Arial" panose="020B0604020202020204" pitchFamily="34" charset="0"/>
              </a:rPr>
              <a:t> para </a:t>
            </a:r>
            <a:r>
              <a:rPr lang="fr-FR" sz="2400" dirty="0" err="1">
                <a:solidFill>
                  <a:srgbClr val="002060"/>
                </a:solidFill>
                <a:latin typeface="Arial" panose="020B0604020202020204" pitchFamily="34" charset="0"/>
                <a:cs typeface="Arial" panose="020B0604020202020204" pitchFamily="34" charset="0"/>
              </a:rPr>
              <a:t>mejorar</a:t>
            </a:r>
            <a:r>
              <a:rPr lang="fr-FR" sz="2400" dirty="0">
                <a:solidFill>
                  <a:srgbClr val="002060"/>
                </a:solidFill>
                <a:latin typeface="Arial" panose="020B0604020202020204" pitchFamily="34" charset="0"/>
                <a:cs typeface="Arial" panose="020B0604020202020204" pitchFamily="34" charset="0"/>
              </a:rPr>
              <a:t> los </a:t>
            </a:r>
            <a:r>
              <a:rPr lang="fr-FR" sz="2400" dirty="0" err="1">
                <a:solidFill>
                  <a:srgbClr val="002060"/>
                </a:solidFill>
                <a:latin typeface="Arial" panose="020B0604020202020204" pitchFamily="34" charset="0"/>
                <a:cs typeface="Arial" panose="020B0604020202020204" pitchFamily="34" charset="0"/>
              </a:rPr>
              <a:t>resultados</a:t>
            </a:r>
            <a:r>
              <a:rPr lang="fr-FR" sz="2400" dirty="0">
                <a:solidFill>
                  <a:srgbClr val="002060"/>
                </a:solidFill>
                <a:latin typeface="Arial" panose="020B0604020202020204" pitchFamily="34" charset="0"/>
                <a:cs typeface="Arial" panose="020B0604020202020204" pitchFamily="34" charset="0"/>
              </a:rPr>
              <a:t> </a:t>
            </a:r>
            <a:r>
              <a:rPr lang="fr-FR" sz="2400" dirty="0" err="1">
                <a:solidFill>
                  <a:srgbClr val="002060"/>
                </a:solidFill>
                <a:latin typeface="Arial" panose="020B0604020202020204" pitchFamily="34" charset="0"/>
                <a:cs typeface="Arial" panose="020B0604020202020204" pitchFamily="34" charset="0"/>
              </a:rPr>
              <a:t>escolares</a:t>
            </a:r>
            <a:r>
              <a:rPr lang="fr-FR" sz="2400" dirty="0">
                <a:solidFill>
                  <a:srgbClr val="002060"/>
                </a:solidFill>
                <a:latin typeface="Arial" panose="020B0604020202020204" pitchFamily="34" charset="0"/>
                <a:cs typeface="Arial" panose="020B0604020202020204" pitchFamily="34" charset="0"/>
              </a:rPr>
              <a:t> y sociales de los </a:t>
            </a:r>
            <a:r>
              <a:rPr lang="fr-FR" sz="2400" dirty="0" err="1">
                <a:solidFill>
                  <a:srgbClr val="002060"/>
                </a:solidFill>
                <a:latin typeface="Arial" panose="020B0604020202020204" pitchFamily="34" charset="0"/>
                <a:cs typeface="Arial" panose="020B0604020202020204" pitchFamily="34" charset="0"/>
              </a:rPr>
              <a:t>niños</a:t>
            </a:r>
            <a:r>
              <a:rPr lang="fr-FR" sz="2400" dirty="0">
                <a:solidFill>
                  <a:srgbClr val="002060"/>
                </a:solidFill>
                <a:latin typeface="Arial" panose="020B0604020202020204" pitchFamily="34" charset="0"/>
                <a:cs typeface="Arial" panose="020B0604020202020204" pitchFamily="34" charset="0"/>
              </a:rPr>
              <a:t>(as) y adolescentes </a:t>
            </a:r>
            <a:r>
              <a:rPr lang="fr-FR" sz="2400" dirty="0" err="1">
                <a:solidFill>
                  <a:srgbClr val="002060"/>
                </a:solidFill>
                <a:latin typeface="Arial" panose="020B0604020202020204" pitchFamily="34" charset="0"/>
                <a:cs typeface="Arial" panose="020B0604020202020204" pitchFamily="34" charset="0"/>
              </a:rPr>
              <a:t>discapacitados</a:t>
            </a:r>
            <a:r>
              <a:rPr lang="fr-FR" sz="2400" dirty="0">
                <a:solidFill>
                  <a:srgbClr val="002060"/>
                </a:solidFill>
                <a:latin typeface="Arial" panose="020B0604020202020204" pitchFamily="34" charset="0"/>
                <a:cs typeface="Arial" panose="020B0604020202020204" pitchFamily="34" charset="0"/>
              </a:rPr>
              <a:t>.</a:t>
            </a:r>
            <a:endParaRPr lang="es-CL"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0310535"/>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158</TotalTime>
  <Words>1269</Words>
  <Application>Microsoft Office PowerPoint</Application>
  <PresentationFormat>Panorámica</PresentationFormat>
  <Paragraphs>46</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Century Gothic</vt:lpstr>
      <vt:lpstr>Wingdings 3</vt:lpstr>
      <vt:lpstr>Espiral</vt:lpstr>
      <vt:lpstr>Le sfide dell'educazione di bambini e adolescenti con disabilità Los desafíos de la educación de niños(as) y adolescentes discapacitados </vt:lpstr>
      <vt:lpstr>Presentación de PowerPoint</vt:lpstr>
      <vt:lpstr>Principali sfide Principales desafíos </vt:lpstr>
      <vt:lpstr>Presentación de PowerPoint</vt:lpstr>
      <vt:lpstr>Presentación de PowerPoint</vt:lpstr>
      <vt:lpstr>Presentación de PowerPoint</vt:lpstr>
      <vt:lpstr>Presentación de PowerPoint</vt:lpstr>
      <vt:lpstr>Presentación de PowerPoint</vt:lpstr>
      <vt:lpstr>Presentación de PowerPoint</vt:lpstr>
      <vt:lpstr>CONCLUSIONE Conclusión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Desafíos de la educación con niños, niñas y adolescentes ddiscapacitados</dc:title>
  <dc:creator>mario sandoval</dc:creator>
  <cp:lastModifiedBy>mario sandoval</cp:lastModifiedBy>
  <cp:revision>14</cp:revision>
  <dcterms:created xsi:type="dcterms:W3CDTF">2025-03-27T11:02:48Z</dcterms:created>
  <dcterms:modified xsi:type="dcterms:W3CDTF">2025-04-08T18:18:24Z</dcterms:modified>
</cp:coreProperties>
</file>